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27"/>
  </p:notesMasterIdLst>
  <p:sldIdLst>
    <p:sldId id="281" r:id="rId6"/>
    <p:sldId id="317" r:id="rId7"/>
    <p:sldId id="310" r:id="rId8"/>
    <p:sldId id="302" r:id="rId9"/>
    <p:sldId id="261" r:id="rId10"/>
    <p:sldId id="262" r:id="rId11"/>
    <p:sldId id="309" r:id="rId12"/>
    <p:sldId id="319" r:id="rId13"/>
    <p:sldId id="303" r:id="rId14"/>
    <p:sldId id="311" r:id="rId15"/>
    <p:sldId id="312" r:id="rId16"/>
    <p:sldId id="313" r:id="rId17"/>
    <p:sldId id="263" r:id="rId18"/>
    <p:sldId id="301" r:id="rId19"/>
    <p:sldId id="304" r:id="rId20"/>
    <p:sldId id="318" r:id="rId21"/>
    <p:sldId id="305" r:id="rId22"/>
    <p:sldId id="306" r:id="rId23"/>
    <p:sldId id="307" r:id="rId24"/>
    <p:sldId id="284" r:id="rId25"/>
    <p:sldId id="308" r:id="rId26"/>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268FDB-65FA-98D8-4FC6-2038EB05F89B}" name="Lucy Springett" initials="LS" userId="S::Lucy@amazingapprenticeships.com::f806fb44-b947-4308-bf88-f77b9d764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2A0"/>
    <a:srgbClr val="0C829A"/>
    <a:srgbClr val="007031"/>
    <a:srgbClr val="F8F8F8"/>
    <a:srgbClr val="3C84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D36AD7-0EB1-47D1-ABA0-5E6E2368CD76}" v="1" dt="2024-04-15T07:03:51.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62393" autoAdjust="0"/>
  </p:normalViewPr>
  <p:slideViewPr>
    <p:cSldViewPr snapToGrid="0">
      <p:cViewPr varScale="1">
        <p:scale>
          <a:sx n="42" d="100"/>
          <a:sy n="42" d="100"/>
        </p:scale>
        <p:origin x="1836"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FD92C7A-8E50-480C-9FA9-6302349CE87D}" type="datetimeFigureOut">
              <a:rPr lang="en-GB" smtClean="0"/>
              <a:t>15/04/2024</a:t>
            </a:fld>
            <a:endParaRPr lang="en-GB"/>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FE529078-0385-432A-AC56-0BB43DB9DB6E}" type="slidenum">
              <a:rPr lang="en-GB" smtClean="0"/>
              <a:t>‹#›</a:t>
            </a:fld>
            <a:endParaRPr lang="en-GB"/>
          </a:p>
        </p:txBody>
      </p:sp>
    </p:spTree>
    <p:extLst>
      <p:ext uri="{BB962C8B-B14F-4D97-AF65-F5344CB8AC3E}">
        <p14:creationId xmlns:p14="http://schemas.microsoft.com/office/powerpoint/2010/main" val="211752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a:t>
            </a:fld>
            <a:endParaRPr lang="en-GB"/>
          </a:p>
        </p:txBody>
      </p:sp>
    </p:spTree>
    <p:extLst>
      <p:ext uri="{BB962C8B-B14F-4D97-AF65-F5344CB8AC3E}">
        <p14:creationId xmlns:p14="http://schemas.microsoft.com/office/powerpoint/2010/main" val="328279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sz="1200" dirty="0"/>
              <a:t>Let’s talk about some questions that I get asked a lot</a:t>
            </a:r>
          </a:p>
          <a:p>
            <a:endParaRPr lang="en-GB" sz="1200" b="1" dirty="0"/>
          </a:p>
          <a:p>
            <a:pPr marL="171913" indent="-171913">
              <a:buFont typeface="Arial" panose="020B0604020202020204" pitchFamily="34" charset="0"/>
              <a:buChar char="•"/>
            </a:pPr>
            <a:r>
              <a:rPr lang="en-GB" sz="1200" b="1" dirty="0"/>
              <a:t>Do apprentices miss out on having a social life? </a:t>
            </a:r>
            <a:br>
              <a:rPr lang="en-GB" sz="1200" b="1" dirty="0"/>
            </a:br>
            <a:r>
              <a:rPr lang="en-GB" sz="1200" dirty="0"/>
              <a:t>It is true to say that apprentices will not have the exact same social life as full-time university students because they are young professionals and need to be in work every day. </a:t>
            </a:r>
            <a:br>
              <a:rPr lang="en-GB" sz="1200" dirty="0"/>
            </a:br>
            <a:r>
              <a:rPr lang="en-GB" sz="1200" dirty="0"/>
              <a:t>They do have great social lives however, still socialising in the week and at weekends and the bonus is they are earning money so can afford to go out for nice meals, go shopping and go on holiday, for example.</a:t>
            </a:r>
            <a:br>
              <a:rPr lang="en-GB" sz="1200" dirty="0"/>
            </a:br>
            <a:r>
              <a:rPr lang="en-GB" sz="1200" dirty="0"/>
              <a:t>Many apprentices will of course also socialise through work, particularly if in a cohort of apprentices. Many employers and providers will support their apprentices to do social events, networking activities and create lots of different ways for people to meet each other. For example, a provider in London, Multiverse, run monthly pizza and drinks social nights for apprentices who study with them so that they can get to know each other.</a:t>
            </a:r>
            <a:br>
              <a:rPr lang="en-GB" sz="1200" dirty="0"/>
            </a:br>
            <a:r>
              <a:rPr lang="en-GB" sz="1200" dirty="0"/>
              <a:t>They still experience the social side, just in a different way.</a:t>
            </a:r>
          </a:p>
          <a:p>
            <a:pPr marL="0" indent="0">
              <a:buFont typeface="Arial" panose="020B0604020202020204" pitchFamily="34" charset="0"/>
              <a:buNone/>
            </a:pPr>
            <a:r>
              <a:rPr lang="en-GB" sz="1200" dirty="0"/>
              <a:t>     Degree apprentices get the same benefits as other university students such as membership of the student union, access to societies, clubs and events.</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b="1" dirty="0"/>
              <a:t>Presenter notes: Add in local examples here of ways in which employers/providers support their apprentices. </a:t>
            </a:r>
          </a:p>
          <a:p>
            <a:pPr marL="171913" indent="-171913">
              <a:buFont typeface="Arial" panose="020B0604020202020204" pitchFamily="34" charset="0"/>
              <a:buChar char="•"/>
            </a:pPr>
            <a:endParaRPr lang="en-GB" sz="1200" dirty="0"/>
          </a:p>
          <a:p>
            <a:pPr marL="171913" indent="-171913">
              <a:buFont typeface="Arial" panose="020B0604020202020204" pitchFamily="34" charset="0"/>
              <a:buChar char="•"/>
            </a:pPr>
            <a:r>
              <a:rPr lang="en-GB" sz="1200" b="1" dirty="0"/>
              <a:t>Can apprentices move away from home?</a:t>
            </a:r>
            <a:br>
              <a:rPr lang="en-GB" sz="1200" b="1" dirty="0"/>
            </a:br>
            <a:r>
              <a:rPr lang="en-GB" sz="1200" dirty="0"/>
              <a:t>Many apprentices do relocate. Sometimes the employer might help with this by putting them in touch with other apprentices for shared accommodation.</a:t>
            </a:r>
            <a:br>
              <a:rPr lang="en-GB" sz="1200" dirty="0"/>
            </a:br>
            <a:r>
              <a:rPr lang="en-GB" sz="1200" dirty="0"/>
              <a:t>Other apprentices organise this themselves, then once they are settled in at work, they arrange with other apprentices to get a shared house.</a:t>
            </a:r>
          </a:p>
          <a:p>
            <a:pPr marL="171913" indent="-171913">
              <a:buFontTx/>
              <a:buChar char="-"/>
            </a:pPr>
            <a:endParaRPr lang="en-GB" sz="1200" dirty="0"/>
          </a:p>
          <a:p>
            <a:pPr marL="171913" indent="-171913">
              <a:buFont typeface="Arial" panose="020B0604020202020204" pitchFamily="34" charset="0"/>
              <a:buChar char="•"/>
            </a:pPr>
            <a:r>
              <a:rPr lang="en-GB" sz="1200" b="1" dirty="0"/>
              <a:t>Are apprenticeships the easy route?</a:t>
            </a:r>
            <a:br>
              <a:rPr lang="en-GB" sz="1200" b="1" dirty="0"/>
            </a:br>
            <a:r>
              <a:rPr lang="en-GB" sz="1200" dirty="0"/>
              <a:t>Apprenticeships are actually very competitive to get on to, particularly for Higher &amp; Degree apprenticeships, as so many young people are attracted by the idea of gaining a degree with no debt and getting lots of experience. Plus, the apprentice is studying a degree alongside a full-time job, so apprenticeships are certainly not the easy route.</a:t>
            </a:r>
          </a:p>
          <a:p>
            <a:pPr marL="171913" indent="-171913">
              <a:buFont typeface="Arial" panose="020B0604020202020204" pitchFamily="34" charset="0"/>
              <a:buChar char="•"/>
            </a:pPr>
            <a:endParaRPr lang="en-GB" sz="1200" dirty="0"/>
          </a:p>
          <a:p>
            <a:pPr marL="171913" indent="-171913">
              <a:buFont typeface="Arial" panose="020B0604020202020204" pitchFamily="34" charset="0"/>
              <a:buChar char="•"/>
            </a:pPr>
            <a:r>
              <a:rPr lang="en-GB" sz="1200" dirty="0"/>
              <a:t>So you must do your research and put as much effort in to preparing for your application process as you would for UCAS. </a:t>
            </a:r>
          </a:p>
          <a:p>
            <a:endParaRPr lang="en-GB" dirty="0"/>
          </a:p>
          <a:p>
            <a:r>
              <a:rPr lang="en-GB" b="1" dirty="0"/>
              <a:t>Suggested interactivity - you could replace this discussion with videos of apprentices dispelling these myths or by running it as a Q&amp;A with an AAN/apprentice attending:</a:t>
            </a:r>
          </a:p>
          <a:p>
            <a:pPr marL="171450" indent="-171450">
              <a:buFontTx/>
              <a:buChar char="-"/>
            </a:pPr>
            <a:r>
              <a:rPr lang="en-GB" b="0" dirty="0"/>
              <a:t>e.g. Rolls Royce have short videos on their website and Vacancy Snapshot profile where apprentices answer these questions themselves. They are light-hearted and fun case studies. </a:t>
            </a:r>
          </a:p>
          <a:p>
            <a:pPr marL="171450" indent="-171450">
              <a:buFontTx/>
              <a:buChar char="-"/>
            </a:pPr>
            <a:r>
              <a:rPr lang="en-GB" b="0" dirty="0"/>
              <a:t>You may know of other videos that can be used.</a:t>
            </a:r>
          </a:p>
          <a:p>
            <a:pPr marL="0" indent="0">
              <a:buFontTx/>
              <a:buNone/>
            </a:pPr>
            <a:endParaRPr lang="en-GB" b="1" dirty="0"/>
          </a:p>
          <a:p>
            <a:pPr marL="0" indent="0">
              <a:buFontTx/>
              <a:buNone/>
            </a:pPr>
            <a:r>
              <a:rPr lang="en-GB" b="1" dirty="0"/>
              <a:t>Suggested interactivity - engage the group in a discussion:</a:t>
            </a:r>
          </a:p>
          <a:p>
            <a:pPr marL="171450" indent="-171450">
              <a:buFontTx/>
              <a:buChar char="-"/>
            </a:pPr>
            <a:r>
              <a:rPr lang="en-GB" b="0" dirty="0"/>
              <a:t>Do you have any other questions about life as an apprentice or anything you wanted to check/ask?</a:t>
            </a:r>
          </a:p>
          <a:p>
            <a:endParaRPr lang="en-GB" dirty="0"/>
          </a:p>
        </p:txBody>
      </p:sp>
      <p:sp>
        <p:nvSpPr>
          <p:cNvPr id="4" name="Slide Number Placeholder 3"/>
          <p:cNvSpPr>
            <a:spLocks noGrp="1"/>
          </p:cNvSpPr>
          <p:nvPr>
            <p:ph type="sldNum" sz="quarter" idx="5"/>
          </p:nvPr>
        </p:nvSpPr>
        <p:spPr/>
        <p:txBody>
          <a:bodyPr/>
          <a:lstStyle/>
          <a:p>
            <a:fld id="{FE529078-0385-432A-AC56-0BB43DB9DB6E}" type="slidenum">
              <a:rPr lang="en-GB" smtClean="0"/>
              <a:t>11</a:t>
            </a:fld>
            <a:endParaRPr lang="en-GB"/>
          </a:p>
        </p:txBody>
      </p:sp>
    </p:spTree>
    <p:extLst>
      <p:ext uri="{BB962C8B-B14F-4D97-AF65-F5344CB8AC3E}">
        <p14:creationId xmlns:p14="http://schemas.microsoft.com/office/powerpoint/2010/main" val="1948771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b="0"/>
              <a:t>What is the application process and where do you start?</a:t>
            </a:r>
          </a:p>
          <a:p>
            <a:endParaRPr lang="en-GB" b="0"/>
          </a:p>
          <a:p>
            <a:pPr marL="171913" indent="-171913">
              <a:buFont typeface="Arial" panose="020B0604020202020204" pitchFamily="34" charset="0"/>
              <a:buChar char="•"/>
            </a:pPr>
            <a:r>
              <a:rPr lang="en-GB" b="0"/>
              <a:t>As apprenticeships are real jobs, there is not just one system to find them like the standard UCAS format for full-time university.</a:t>
            </a:r>
          </a:p>
          <a:p>
            <a:endParaRPr lang="en-GB" b="0"/>
          </a:p>
          <a:p>
            <a:pPr marL="171913" indent="-171913">
              <a:buFont typeface="Arial" panose="020B0604020202020204" pitchFamily="34" charset="0"/>
              <a:buChar char="•"/>
            </a:pPr>
            <a:r>
              <a:rPr lang="en-GB" b="0"/>
              <a:t>There are various platforms now that you can use to help streamline some of this searching. </a:t>
            </a:r>
          </a:p>
          <a:p>
            <a:endParaRPr lang="en-GB" b="1"/>
          </a:p>
          <a:p>
            <a:pPr marL="171913" indent="-171913">
              <a:buFont typeface="Arial" panose="020B0604020202020204" pitchFamily="34" charset="0"/>
              <a:buChar char="•"/>
            </a:pPr>
            <a:r>
              <a:rPr lang="en-GB" b="1"/>
              <a:t>Find an apprenticeship </a:t>
            </a:r>
            <a:r>
              <a:rPr lang="en-GB" b="0"/>
              <a:t>is the government search portal for live apprenticeships. It’s a huge job posting of apprenticeship vacancies that are being advertised now (today) and features all levels; Intermediate, Advanced and Higher &amp; Degree. You can register and set up alerts to tell you when the types of apprenticeships you’re looking for go online and you can also apply directly to the employer. </a:t>
            </a:r>
            <a:endParaRPr lang="en-GB" b="1"/>
          </a:p>
          <a:p>
            <a:endParaRPr lang="en-GB" b="1"/>
          </a:p>
          <a:p>
            <a:pPr marL="171913" indent="-171913">
              <a:buFont typeface="Arial" panose="020B0604020202020204" pitchFamily="34" charset="0"/>
              <a:buChar char="•"/>
            </a:pPr>
            <a:r>
              <a:rPr lang="en-GB" b="1"/>
              <a:t>UCAS </a:t>
            </a:r>
            <a:r>
              <a:rPr lang="en-GB" b="0"/>
              <a:t>has a dedicated apprenticeships page on their website and you can now apply for degree apprenticeships through UCAS. A great benefit is that, if you’re still not sure which direction you would like to take, applying for an apprenticeship does not usually take away from your 5 options. </a:t>
            </a:r>
            <a:br>
              <a:rPr lang="en-GB" b="0"/>
            </a:br>
            <a:r>
              <a:rPr lang="en-GB" b="0"/>
              <a:t>You can still apply for 5 full-time University choices, as well as many degree apprenticeships as you like. Then when you get to the summer and see what offers come back, you are in a much better position to make a decision based on lots of offers.</a:t>
            </a:r>
          </a:p>
          <a:p>
            <a:pPr marL="171913" indent="-171913">
              <a:buFont typeface="Arial" panose="020B0604020202020204" pitchFamily="34" charset="0"/>
              <a:buChar char="•"/>
            </a:pPr>
            <a:endParaRPr lang="en-GB" b="0"/>
          </a:p>
          <a:p>
            <a:pPr marL="171913" indent="-171913">
              <a:buFont typeface="Arial" panose="020B0604020202020204" pitchFamily="34" charset="0"/>
              <a:buChar char="•"/>
            </a:pPr>
            <a:r>
              <a:rPr lang="en-GB" b="1"/>
              <a:t>Employer websites </a:t>
            </a:r>
            <a:r>
              <a:rPr lang="en-GB" b="0"/>
              <a:t>are also a hugely important source as many employers will advertise their vacancies directly, particularly for their Higher and Degree schemes which may have a more rigorous application process. Make sure to follow their social media accounts and set up any alerts that you can to find out about their vacancies and when they’re recruiting.</a:t>
            </a:r>
          </a:p>
          <a:p>
            <a:pPr marL="171913" indent="-171913">
              <a:buFont typeface="Arial" panose="020B0604020202020204" pitchFamily="34" charset="0"/>
              <a:buChar char="•"/>
            </a:pPr>
            <a:endParaRPr lang="en-GB" b="0"/>
          </a:p>
          <a:p>
            <a:pPr marL="171913" indent="-171913">
              <a:buFont typeface="Arial" panose="020B0604020202020204" pitchFamily="34" charset="0"/>
              <a:buChar char="•"/>
            </a:pPr>
            <a:r>
              <a:rPr lang="en-GB" b="0"/>
              <a:t>The </a:t>
            </a:r>
            <a:r>
              <a:rPr lang="en-GB" b="1"/>
              <a:t>Higher &amp; Degree vacancy listing </a:t>
            </a:r>
            <a:r>
              <a:rPr lang="en-GB" b="0"/>
              <a:t>is also a really useful document that is shared in November and then an updated version is released again in February. This contains a list of hundreds of higher and degree apprenticeship vacancies that are open for application, and gives key information about the employer, the apprenticeship, the salary, location and where to apply. This will be shared on the Amazing Apprenticeships website and apprenticeships.gov.uk. </a:t>
            </a:r>
            <a:r>
              <a:rPr lang="en-GB" b="1"/>
              <a:t> </a:t>
            </a:r>
          </a:p>
          <a:p>
            <a:endParaRPr lang="en-GB"/>
          </a:p>
          <a:p>
            <a:pPr marL="171913" indent="-171913">
              <a:buFont typeface="Arial" panose="020B0604020202020204" pitchFamily="34" charset="0"/>
              <a:buChar char="•"/>
            </a:pPr>
            <a:r>
              <a:rPr lang="en-GB"/>
              <a:t>Additionally, we have spoken to lots of apprentices and quite often, they will say that they actually heard about their job through a </a:t>
            </a:r>
            <a:r>
              <a:rPr lang="en-GB" b="1"/>
              <a:t>family member or friend</a:t>
            </a:r>
            <a:r>
              <a:rPr lang="en-GB"/>
              <a:t>. So make sure you tell everyone you can think of that you’re looking for an apprenticeship and you never know what might come through!</a:t>
            </a:r>
          </a:p>
          <a:p>
            <a:pPr marL="0" indent="0">
              <a:buFont typeface="Arial" panose="020B0604020202020204" pitchFamily="34" charset="0"/>
              <a:buNone/>
            </a:pPr>
            <a:endParaRPr lang="en-GB"/>
          </a:p>
          <a:p>
            <a:pPr marL="171913" indent="-171913" defTabSz="916869">
              <a:buFont typeface="Arial" panose="020B0604020202020204" pitchFamily="34" charset="0"/>
              <a:buChar char="•"/>
              <a:defRPr/>
            </a:pPr>
            <a:r>
              <a:rPr lang="en-GB"/>
              <a:t>There are lots of other job search sites out there, as well as sites you can find further information, such as:</a:t>
            </a:r>
          </a:p>
          <a:p>
            <a:pPr marL="171450" indent="-171450" defTabSz="916869">
              <a:buFontTx/>
              <a:buChar char="-"/>
              <a:defRPr/>
            </a:pPr>
            <a:r>
              <a:rPr lang="en-GB"/>
              <a:t>Amazing Apprenticeships website to get information on new vacancies and for employer area </a:t>
            </a:r>
          </a:p>
          <a:p>
            <a:pPr marL="171450" indent="-171450" defTabSz="916869">
              <a:buFontTx/>
              <a:buChar char="-"/>
              <a:defRPr/>
            </a:pPr>
            <a:r>
              <a:rPr lang="en-GB"/>
              <a:t>Local LEP opportunities portals </a:t>
            </a:r>
            <a:r>
              <a:rPr lang="en-GB" b="1"/>
              <a:t>(if applicable)</a:t>
            </a:r>
          </a:p>
          <a:p>
            <a:pPr marL="171450" indent="-171450" defTabSz="916869">
              <a:buFontTx/>
              <a:buChar char="-"/>
              <a:defRPr/>
            </a:pPr>
            <a:r>
              <a:rPr lang="en-GB"/>
              <a:t>Local websites </a:t>
            </a:r>
            <a:r>
              <a:rPr lang="en-GB" b="1"/>
              <a:t>(Presenter to add)</a:t>
            </a:r>
            <a:endParaRPr lang="en-GB"/>
          </a:p>
          <a:p>
            <a:pPr marL="0" indent="0" defTabSz="916869">
              <a:buFont typeface="Arial" panose="020B0604020202020204" pitchFamily="34" charset="0"/>
              <a:buNone/>
              <a:defRPr/>
            </a:pPr>
            <a:endParaRPr lang="en-GB"/>
          </a:p>
          <a:p>
            <a:pPr marL="171913" indent="-171913" defTabSz="916869">
              <a:buFont typeface="Arial" panose="020B0604020202020204" pitchFamily="34" charset="0"/>
              <a:buChar char="•"/>
              <a:defRPr/>
            </a:pPr>
            <a:r>
              <a:rPr lang="en-GB"/>
              <a:t> Definitely spend some time looking into the different types of employers. There will be a real mix from your local council who might have a jobs page for young people, through to bigger recruitment sites too.</a:t>
            </a:r>
          </a:p>
          <a:p>
            <a:pPr marL="171913" indent="-171913" defTabSz="916869">
              <a:buFont typeface="Arial" panose="020B0604020202020204" pitchFamily="34" charset="0"/>
              <a:buChar char="•"/>
              <a:defRPr/>
            </a:pPr>
            <a:endParaRPr lang="en-GB"/>
          </a:p>
          <a:p>
            <a:pPr marL="171913" indent="-171913">
              <a:buFont typeface="Arial" panose="020B0604020202020204" pitchFamily="34" charset="0"/>
              <a:buChar char="•"/>
            </a:pPr>
            <a:endParaRPr lang="en-GB" b="1"/>
          </a:p>
          <a:p>
            <a:pPr marL="0" indent="0">
              <a:buFont typeface="Arial" panose="020B0604020202020204" pitchFamily="34" charset="0"/>
              <a:buNone/>
            </a:pPr>
            <a:endParaRPr lang="en-GB" b="1"/>
          </a:p>
          <a:p>
            <a:pPr marL="171913" indent="-171913">
              <a:buFont typeface="Arial" panose="020B0604020202020204" pitchFamily="34" charset="0"/>
              <a:buChar char="•"/>
            </a:pPr>
            <a:endParaRPr lang="en-GB" b="0"/>
          </a:p>
          <a:p>
            <a:endParaRPr lang="en-GB"/>
          </a:p>
        </p:txBody>
      </p:sp>
      <p:sp>
        <p:nvSpPr>
          <p:cNvPr id="4" name="Slide Number Placeholder 3"/>
          <p:cNvSpPr>
            <a:spLocks noGrp="1"/>
          </p:cNvSpPr>
          <p:nvPr>
            <p:ph type="sldNum" sz="quarter" idx="5"/>
          </p:nvPr>
        </p:nvSpPr>
        <p:spPr/>
        <p:txBody>
          <a:bodyPr/>
          <a:lstStyle/>
          <a:p>
            <a:fld id="{FE529078-0385-432A-AC56-0BB43DB9DB6E}" type="slidenum">
              <a:rPr lang="en-GB" smtClean="0"/>
              <a:t>12</a:t>
            </a:fld>
            <a:endParaRPr lang="en-GB"/>
          </a:p>
        </p:txBody>
      </p:sp>
    </p:spTree>
    <p:extLst>
      <p:ext uri="{BB962C8B-B14F-4D97-AF65-F5344CB8AC3E}">
        <p14:creationId xmlns:p14="http://schemas.microsoft.com/office/powerpoint/2010/main" val="287754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dirty="0"/>
              <a:t>Presenter notes: </a:t>
            </a:r>
            <a:r>
              <a:rPr lang="en-GB" altLang="en-US" sz="1200" b="1" dirty="0"/>
              <a:t>We would expect this slide to be updated by the delivery partner to reflect local opportunities by searching through Find an Apprenticeship</a:t>
            </a:r>
          </a:p>
          <a:p>
            <a:pPr eaLnBrk="1" hangingPunct="1">
              <a:spcBef>
                <a:spcPct val="0"/>
              </a:spcBef>
            </a:pPr>
            <a:endParaRPr lang="en-GB" altLang="en-US" sz="1200" b="0" dirty="0"/>
          </a:p>
          <a:p>
            <a:pPr marL="171450" indent="-171450" eaLnBrk="1" hangingPunct="1">
              <a:spcBef>
                <a:spcPct val="0"/>
              </a:spcBef>
              <a:buFont typeface="Arial" panose="020B0604020202020204" pitchFamily="34" charset="0"/>
              <a:buChar char="•"/>
            </a:pPr>
            <a:r>
              <a:rPr lang="en-GB" altLang="en-US" dirty="0">
                <a:cs typeface="+mn-lt"/>
              </a:rPr>
              <a:t>As a company, we developed the Yorkshire Apprenticeship Service as a one-stop-shop for our area. This is a localised version of the FAA. We wanted our local schools to have access to a service curated just for them.</a:t>
            </a:r>
          </a:p>
          <a:p>
            <a:pPr marL="171450" indent="-171450" eaLnBrk="1" hangingPunct="1">
              <a:spcBef>
                <a:spcPct val="0"/>
              </a:spcBef>
              <a:buFont typeface="Arial" panose="020B0604020202020204" pitchFamily="34" charset="0"/>
              <a:buChar char="•"/>
            </a:pPr>
            <a:endParaRPr lang="en-GB" altLang="en-US" dirty="0">
              <a:cs typeface="+mn-lt"/>
            </a:endParaRPr>
          </a:p>
          <a:p>
            <a:pPr marL="171450" indent="-171450" eaLnBrk="1" hangingPunct="1">
              <a:spcBef>
                <a:spcPct val="0"/>
              </a:spcBef>
              <a:buFont typeface="Arial" panose="020B0604020202020204" pitchFamily="34" charset="0"/>
              <a:buChar char="•"/>
            </a:pPr>
            <a:r>
              <a:rPr lang="en-GB" altLang="en-US" dirty="0">
                <a:cs typeface="+mn-lt"/>
              </a:rPr>
              <a:t>The site includes vacancies across Yorkshire that can be searched by postcode, industry or keyword. It includes application advice, FAQs, support for parents/teachers and a range of examples from our previously mentioned career starter apprenticeships.</a:t>
            </a:r>
          </a:p>
          <a:p>
            <a:pPr marL="171450" indent="-171450" eaLnBrk="1" hangingPunct="1">
              <a:spcBef>
                <a:spcPct val="0"/>
              </a:spcBef>
              <a:buFont typeface="Arial" panose="020B0604020202020204" pitchFamily="34" charset="0"/>
              <a:buChar char="•"/>
            </a:pPr>
            <a:endParaRPr lang="en-GB" altLang="en-US" dirty="0">
              <a:cs typeface="+mn-lt"/>
            </a:endParaRPr>
          </a:p>
          <a:p>
            <a:pPr marL="171450" indent="-171450" eaLnBrk="1" hangingPunct="1">
              <a:spcBef>
                <a:spcPct val="0"/>
              </a:spcBef>
              <a:buFont typeface="Arial" panose="020B0604020202020204" pitchFamily="34" charset="0"/>
              <a:buChar char="•"/>
            </a:pPr>
            <a:r>
              <a:rPr lang="en-GB" altLang="en-US" dirty="0">
                <a:cs typeface="+mn-lt"/>
              </a:rPr>
              <a:t>This can be found at yorkshireapprenticeshipservice.co.uk or you can scan the QR code to save it on your phones for later, or alternatively take a picture of the web address.</a:t>
            </a:r>
          </a:p>
        </p:txBody>
      </p:sp>
      <p:sp>
        <p:nvSpPr>
          <p:cNvPr id="4" name="Slide Number Placeholder 3"/>
          <p:cNvSpPr>
            <a:spLocks noGrp="1"/>
          </p:cNvSpPr>
          <p:nvPr>
            <p:ph type="sldNum" sz="quarter" idx="5"/>
          </p:nvPr>
        </p:nvSpPr>
        <p:spPr/>
        <p:txBody>
          <a:bodyPr/>
          <a:lstStyle/>
          <a:p>
            <a:fld id="{CD605F26-C9CD-4BFE-BE5E-69BB28F82833}" type="slidenum">
              <a:rPr lang="en-GB" smtClean="0"/>
              <a:t>13</a:t>
            </a:fld>
            <a:endParaRPr lang="en-GB"/>
          </a:p>
        </p:txBody>
      </p:sp>
    </p:spTree>
    <p:extLst>
      <p:ext uri="{BB962C8B-B14F-4D97-AF65-F5344CB8AC3E}">
        <p14:creationId xmlns:p14="http://schemas.microsoft.com/office/powerpoint/2010/main" val="1415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 also mentioned earlier that I would share the link to the IFATE website where you can see a full list of the different higher and degree apprenticeships available.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The link is available on the screen here. I will also share the links with your teacher after this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9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Presenter notes: please update this slide with relevant examples for your audience</a:t>
            </a:r>
            <a:endParaRPr lang="en-GB" altLang="en-US" sz="1200"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dirty="0"/>
              <a:t>Search through</a:t>
            </a:r>
            <a:r>
              <a:rPr lang="en-GB" altLang="en-US" sz="1200" b="1" baseline="0" dirty="0"/>
              <a:t> Find an apprenticeship using the establishment postcode and find some interesting jobs. Please also use other sites to source H&amp;D vacancies, as these can be spread out in different places.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dirty="0"/>
              <a:t>Try to find a selection of closing dates so that you can reinforce the need to be using Find an apprenticeship regularly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dirty="0"/>
              <a:t>Try to find a range of salaries so</a:t>
            </a:r>
            <a:r>
              <a:rPr lang="en-GB" altLang="en-US" sz="1200" b="1" baseline="0" dirty="0"/>
              <a:t> that you can show that there are employers who are prepared to pay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dirty="0"/>
              <a:t>Try to find a job title that might sound a bit confusing and then explain what that role really is – make it sound exciting and explain that they should not be put off by the titles of some jobs, it’s important they read the job advert attached to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dirty="0"/>
              <a:t>Think about STEM vacancies. Can these be showcased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ltLang="en-US" sz="1200"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This slide shows a range of vacancies that I could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You will notice that they have come from a variety of places and they all have different closing dates – this is one big difference to applying for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If you do see a closing date, it’s important that you don’t wait until the very end to submit your application. We are now finding from talking to employers that if they receive a huge number of applications, they may decide to close the application window 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You will also notice the range of different salaries too – this is because employers can decide what to pay (as long as it meets the national minimum wage for apprentices of £4.81)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Higher and Degree apprenticeships can be really competitive to get into. They are still quite new and so we are seeing more employers offering them, but there is lots of interest in them and so it’s important to not rely on just one application or option, but to have back up options by applying to lots of different vacancies.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As I said before, I would not rule out the Level 3 vacancies either, which can be a great way to get into an organisation and then to progress onto a degree apprenticeship afterwards.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Try also not to be too discouraged if you do not get the first higher or degree apprenticeship you’re applying for, it can take a few applications to find the right one for you. We have met some apprentices who have applied 10+ - 20+ for different vacancies, but eventually found the right option for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There is also lots of support available to help you to prepare for the recruitment process, including interview support, CV and application support, as well as how to prepare for assessment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1" baseline="0" dirty="0"/>
              <a:t>We can work with your teacher to support you </a:t>
            </a:r>
            <a:r>
              <a:rPr lang="en-GB" altLang="en-US" sz="1200" b="0" baseline="0" dirty="0"/>
              <a:t>/ </a:t>
            </a:r>
            <a:r>
              <a:rPr lang="en-GB" altLang="en-US" sz="1200" b="1" baseline="0" dirty="0"/>
              <a:t>you can find lots of useful information at apprenticeships.gov.uk or Amazing Apprenticeships</a:t>
            </a:r>
            <a:r>
              <a:rPr lang="en-GB" altLang="en-US" sz="1200" b="0" baseline="0" dirty="0"/>
              <a:t>, or by visiting employer websites where they typically provide hints and tips themselves.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11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t>As well as looking at local apprenticeships, remember it is possible to relocate for an apprenticeship. </a:t>
            </a:r>
            <a:r>
              <a:rPr lang="en-GB"/>
              <a:t>Relocation for apprentices is on the rise, with many employers realising that in order to attract the widest pool of talent to their businesses, they may need to recruit from beyond their local area.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There will always be cost implications when you are moving out of home.  Some employers may offer relocation expenses, but this isn't a given. You could do some research on what is offered on employer websites when you are looking for a role, for example by reading case studies from other apprentices they have employed.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If you find great apprenticeships that would require you to relocate, talk to your parents / carers about what they think and what support they could offer you if you relocate. Think about who you might know in the area(s) where there are interesting apprenticeship opportunities, and talk to them about whether they could help with accommodation or support once you're there. </a:t>
            </a:r>
            <a:endParaRPr lang="en-GB" b="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89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Thank you so much for listening today, it has been an absolute pleasure meeting and talking to you all.</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 hope that you have found today useful.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Remember, there is lots of support out there to help to guide you into the right choice for you after this session.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can speak to your teachers here at school who can point you in the direction of the Careers Leader who will be able to tell you more about degree apprenticeships. They are also in touch with us and so we can answer your questions/come back in and run further sessions if lots of people still want further help. </a:t>
            </a:r>
          </a:p>
          <a:p>
            <a:pPr marL="171913" indent="-171913">
              <a:buFont typeface="Arial" panose="020B0604020202020204" pitchFamily="34" charset="0"/>
              <a:buChar char="•"/>
            </a:pPr>
            <a:endParaRPr lang="en-GB" sz="1200"/>
          </a:p>
          <a:p>
            <a:pPr marL="171913" indent="-171913">
              <a:buFont typeface="Arial" panose="020B0604020202020204" pitchFamily="34" charset="0"/>
              <a:buChar char="•"/>
            </a:pPr>
            <a:r>
              <a:rPr lang="en-GB" sz="1200"/>
              <a:t>There is also lots of support and information out there to help you to stay up to date with the latest apprenticeships information. </a:t>
            </a:r>
          </a:p>
          <a:p>
            <a:pPr marL="0" indent="0">
              <a:buFont typeface="Arial" panose="020B0604020202020204" pitchFamily="34" charset="0"/>
              <a:buNone/>
            </a:pPr>
            <a:endParaRPr lang="en-GB" sz="1200"/>
          </a:p>
          <a:p>
            <a:pPr marL="171913" indent="-171913">
              <a:buFont typeface="Arial" panose="020B0604020202020204" pitchFamily="34" charset="0"/>
              <a:buChar char="•"/>
            </a:pPr>
            <a:r>
              <a:rPr lang="en-GB" sz="1200"/>
              <a:t>Visit www.apprenticeships.gov.uk for more information on apprenticeships and resources to help you to search for and apply for apprenticeships. </a:t>
            </a:r>
          </a:p>
          <a:p>
            <a:pPr marL="171913" indent="-171913">
              <a:buFont typeface="Arial" panose="020B0604020202020204" pitchFamily="34" charset="0"/>
              <a:buChar cha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You can also follow @apprenticeships on social media for apprenticeship updates or get in touch with the details on the slide.</a:t>
            </a:r>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To find more films, apprentice stories or learn more about apprenticeships or T Levels, you can also go to www.amazingapprenticeships.com/student-zone. </a:t>
            </a:r>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p>
          <a:p>
            <a:pPr marL="171913" marR="0" lvl="0" indent="-1719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a:solidFill>
                  <a:schemeClr val="tx1"/>
                </a:solidFill>
                <a:effectLst/>
                <a:latin typeface="+mn-lt"/>
                <a:ea typeface="+mn-ea"/>
                <a:cs typeface="+mn-cs"/>
              </a:rPr>
              <a:t>You can also contact the National Careers Service, who as we said, can help to give you advice and guidance.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p>
          <a:p>
            <a:pPr marL="0" indent="0">
              <a:buFont typeface="Arial" panose="020B0604020202020204" pitchFamily="34" charset="0"/>
              <a:buNone/>
            </a:pPr>
            <a:endParaRPr lang="en-GB"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p>
          <a:p>
            <a:pPr marL="0" indent="0">
              <a:buFont typeface="Arial" panose="020B0604020202020204" pitchFamily="34" charset="0"/>
              <a:buNone/>
            </a:pP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C7864-2261-43A9-80D1-CA291BC64B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4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also visit the National Careers Service website to find out about all of the education and training options available to you once you’ve finished school.</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The website gives you information about 9 different options:</a:t>
            </a:r>
          </a:p>
          <a:p>
            <a:pPr marL="0" indent="0">
              <a:buFont typeface="Arial" panose="020B0604020202020204" pitchFamily="34" charset="0"/>
              <a:buNone/>
            </a:pPr>
            <a:endParaRPr lang="en-GB"/>
          </a:p>
          <a:p>
            <a:pPr marL="0" indent="0">
              <a:buFont typeface="Arial" panose="020B0604020202020204" pitchFamily="34" charset="0"/>
              <a:buNone/>
            </a:pPr>
            <a:r>
              <a:rPr lang="en-GB" b="1"/>
              <a:t>3 x study options</a:t>
            </a:r>
          </a:p>
          <a:p>
            <a:pPr marL="171450" indent="-171450">
              <a:buFontTx/>
              <a:buChar char="-"/>
            </a:pPr>
            <a:r>
              <a:rPr lang="en-GB"/>
              <a:t>A Levels</a:t>
            </a:r>
          </a:p>
          <a:p>
            <a:pPr marL="171450" indent="-171450">
              <a:buFontTx/>
              <a:buChar char="-"/>
            </a:pPr>
            <a:r>
              <a:rPr lang="en-GB"/>
              <a:t>University (Higher Education)</a:t>
            </a:r>
          </a:p>
          <a:p>
            <a:pPr marL="171450" indent="-171450">
              <a:buFontTx/>
              <a:buChar char="-"/>
            </a:pPr>
            <a:r>
              <a:rPr lang="en-GB"/>
              <a:t>Higher Technical Qualifications </a:t>
            </a:r>
          </a:p>
          <a:p>
            <a:pPr marL="171450" indent="-171450">
              <a:buFontTx/>
              <a:buChar char="-"/>
            </a:pPr>
            <a:endParaRPr lang="en-GB"/>
          </a:p>
          <a:p>
            <a:pPr marL="0" indent="0">
              <a:buFontTx/>
              <a:buNone/>
            </a:pPr>
            <a:r>
              <a:rPr lang="en-GB" b="1"/>
              <a:t>2 x work options</a:t>
            </a:r>
          </a:p>
          <a:p>
            <a:pPr marL="171450" indent="-171450">
              <a:buFontTx/>
              <a:buChar char="-"/>
            </a:pPr>
            <a:r>
              <a:rPr lang="en-GB" b="0"/>
              <a:t>School leaver schemes</a:t>
            </a:r>
          </a:p>
          <a:p>
            <a:pPr marL="171450" indent="-171450">
              <a:buFontTx/>
              <a:buChar char="-"/>
            </a:pPr>
            <a:r>
              <a:rPr lang="en-GB" b="0"/>
              <a:t>Supported internships</a:t>
            </a:r>
          </a:p>
          <a:p>
            <a:pPr marL="171450" indent="-171450">
              <a:buFontTx/>
              <a:buChar char="-"/>
            </a:pPr>
            <a:endParaRPr lang="en-GB" b="0"/>
          </a:p>
          <a:p>
            <a:pPr marL="0" indent="0">
              <a:buFontTx/>
              <a:buNone/>
            </a:pPr>
            <a:r>
              <a:rPr lang="en-GB" b="1"/>
              <a:t>3 x work and study options</a:t>
            </a:r>
          </a:p>
          <a:p>
            <a:pPr marL="171450" indent="-171450">
              <a:buFontTx/>
              <a:buChar char="-"/>
            </a:pPr>
            <a:r>
              <a:rPr lang="en-GB" b="0"/>
              <a:t>Apprenticeships</a:t>
            </a:r>
          </a:p>
          <a:p>
            <a:pPr marL="171450" indent="-171450">
              <a:buFontTx/>
              <a:buChar char="-"/>
            </a:pPr>
            <a:r>
              <a:rPr lang="en-GB" b="0"/>
              <a:t>T Levels</a:t>
            </a:r>
          </a:p>
          <a:p>
            <a:pPr marL="171450" indent="-171450">
              <a:buFontTx/>
              <a:buChar char="-"/>
            </a:pPr>
            <a:r>
              <a:rPr lang="en-GB" b="0"/>
              <a:t>Vocational Technical Qualifications (VTQs)</a:t>
            </a:r>
          </a:p>
          <a:p>
            <a:pPr marL="171450" indent="-171450">
              <a:buFontTx/>
              <a:buChar char="-"/>
            </a:pPr>
            <a:endParaRPr lang="en-GB"/>
          </a:p>
          <a:p>
            <a:pPr marL="171450" indent="-171450">
              <a:buFont typeface="Arial" panose="020B0604020202020204" pitchFamily="34" charset="0"/>
              <a:buChar char="•"/>
            </a:pPr>
            <a:r>
              <a:rPr lang="en-GB"/>
              <a:t>The website helps to explain what the different options are, how they are similar/different to each other, who they are for and where to find out more information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can find the website through the link on the slide or by scanning the QR code - https://nationalcareers.service.gov.uk/explore-your-education-and-training-choices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3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But for now, are there any questions at all? </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Suggested interactivity: Please do a poll/raise of hands to gauge understanding at the end of the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 Please can you raise your hands/complete the poll if you’re considering applying for a higher and degree apprenticeship: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a:t>Yes, I am considering applying for a Higher and Degree apprenticeship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a:t>Yes, I am considering applying for all apprenticeship levels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a:t>No, I am not thinking about applying for an apprenticeship</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Thank you so much again for all of your engagement and input today. I’m really excited for you all as you think about your next steps and begin looking at all of the different opportunities open to you.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For any further questions, please pass them onto your teacher and we can follow up with them afterwards.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441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 Please unhide this slide to be included where appropriate. This slide will be hidden by default. </a:t>
            </a:r>
          </a:p>
        </p:txBody>
      </p:sp>
      <p:sp>
        <p:nvSpPr>
          <p:cNvPr id="4" name="Slide Number Placeholder 3"/>
          <p:cNvSpPr>
            <a:spLocks noGrp="1"/>
          </p:cNvSpPr>
          <p:nvPr>
            <p:ph type="sldNum" sz="quarter" idx="5"/>
          </p:nvPr>
        </p:nvSpPr>
        <p:spPr/>
        <p:txBody>
          <a:bodyPr/>
          <a:lstStyle/>
          <a:p>
            <a:fld id="{CD605F26-C9CD-4BFE-BE5E-69BB28F82833}" type="slidenum">
              <a:rPr lang="en-GB" smtClean="0"/>
              <a:t>20</a:t>
            </a:fld>
            <a:endParaRPr lang="en-GB"/>
          </a:p>
        </p:txBody>
      </p:sp>
    </p:spTree>
    <p:extLst>
      <p:ext uri="{BB962C8B-B14F-4D97-AF65-F5344CB8AC3E}">
        <p14:creationId xmlns:p14="http://schemas.microsoft.com/office/powerpoint/2010/main" val="141511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a:t>My name is </a:t>
            </a:r>
            <a:r>
              <a:rPr lang="en-GB" b="1"/>
              <a:t>‘insert name’</a:t>
            </a:r>
            <a:r>
              <a:rPr lang="en-GB"/>
              <a:t> and I’m here on behalf of the Department for Education to talk to you about Higher &amp; Degree apprenticeships. </a:t>
            </a:r>
          </a:p>
          <a:p>
            <a:endParaRPr lang="en-GB"/>
          </a:p>
          <a:p>
            <a:pPr marL="171913" indent="-171913">
              <a:buFont typeface="Arial" panose="020B0604020202020204" pitchFamily="34" charset="0"/>
              <a:buChar char="•"/>
            </a:pPr>
            <a:r>
              <a:rPr lang="en-GB"/>
              <a:t>Apprenticeships have really changed over the last few years. I think you are going to be surprised, and hopefully inspired, by the huge range of incredible opportunities now available to you through Higher &amp; Degree apprenticeships.</a:t>
            </a:r>
          </a:p>
          <a:p>
            <a:r>
              <a:rPr lang="en-GB"/>
              <a:t> </a:t>
            </a:r>
          </a:p>
          <a:p>
            <a:pPr marL="171913" indent="-171913">
              <a:buFont typeface="Arial" panose="020B0604020202020204" pitchFamily="34" charset="0"/>
              <a:buChar char="•"/>
            </a:pPr>
            <a:r>
              <a:rPr lang="en-GB"/>
              <a:t>Although some of you may already know what you’re planning to do when you leave school, it is important you listen carefully so that you can keep your options open should your plans change.</a:t>
            </a:r>
          </a:p>
          <a:p>
            <a:pPr marL="171913" indent="-171913">
              <a:buFont typeface="Arial" panose="020B0604020202020204" pitchFamily="34" charset="0"/>
              <a:buChar char="•"/>
            </a:pPr>
            <a:endParaRPr lang="en-GB"/>
          </a:p>
          <a:p>
            <a:pPr marL="171913" indent="-171913" defTabSz="916869">
              <a:buFont typeface="Arial" panose="020B0604020202020204" pitchFamily="34" charset="0"/>
              <a:buChar char="•"/>
              <a:defRPr/>
            </a:pPr>
            <a:r>
              <a:rPr lang="en-GB"/>
              <a:t>And for anyone who hasn’t quite decided what they want to do next when they leave school, I hope today will be really useful in helping you to understand your options.</a:t>
            </a:r>
          </a:p>
          <a:p>
            <a:endParaRPr lang="en-GB"/>
          </a:p>
          <a:p>
            <a:endParaRPr lang="en-GB"/>
          </a:p>
        </p:txBody>
      </p:sp>
      <p:sp>
        <p:nvSpPr>
          <p:cNvPr id="4" name="Slide Number Placeholder 3"/>
          <p:cNvSpPr>
            <a:spLocks noGrp="1"/>
          </p:cNvSpPr>
          <p:nvPr>
            <p:ph type="sldNum" sz="quarter" idx="5"/>
          </p:nvPr>
        </p:nvSpPr>
        <p:spPr/>
        <p:txBody>
          <a:bodyPr/>
          <a:lstStyle/>
          <a:p>
            <a:fld id="{FE529078-0385-432A-AC56-0BB43DB9DB6E}" type="slidenum">
              <a:rPr lang="en-GB" smtClean="0"/>
              <a:t>3</a:t>
            </a:fld>
            <a:endParaRPr lang="en-GB"/>
          </a:p>
        </p:txBody>
      </p:sp>
    </p:spTree>
    <p:extLst>
      <p:ext uri="{BB962C8B-B14F-4D97-AF65-F5344CB8AC3E}">
        <p14:creationId xmlns:p14="http://schemas.microsoft.com/office/powerpoint/2010/main" val="333101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Presenter notes: Any further call to actions should be included here:</a:t>
            </a:r>
          </a:p>
          <a:p>
            <a:pPr marL="171450" indent="-171450">
              <a:buFontTx/>
              <a:buChar char="-"/>
            </a:pPr>
            <a:r>
              <a:rPr lang="en-GB" b="1"/>
              <a:t>Book onto the next session e.g. reg workshop</a:t>
            </a:r>
          </a:p>
          <a:p>
            <a:pPr marL="171450" indent="-171450">
              <a:buFontTx/>
              <a:buChar char="-"/>
            </a:pPr>
            <a:r>
              <a:rPr lang="en-GB" b="1"/>
              <a:t>Let us know if you make an application</a:t>
            </a:r>
          </a:p>
          <a:p>
            <a:pPr marL="171450" indent="-171450">
              <a:buFontTx/>
              <a:buChar char="-"/>
            </a:pPr>
            <a:r>
              <a:rPr lang="en-GB" b="1"/>
              <a:t>Upcoming event – e.g. Spotlight talks (World Skills), NAW, NAAs etc </a:t>
            </a:r>
          </a:p>
          <a:p>
            <a:pPr marL="171450" indent="-171450">
              <a:buFontTx/>
              <a:buChar char="-"/>
            </a:pPr>
            <a:r>
              <a:rPr lang="en-GB" b="1"/>
              <a:t>Please complete our short survey</a:t>
            </a:r>
          </a:p>
          <a:p>
            <a:pPr marL="171450" indent="-171450">
              <a:buFontTx/>
              <a:buChar char="-"/>
            </a:pPr>
            <a:endParaRPr lang="en-GB" b="1"/>
          </a:p>
          <a:p>
            <a:pPr marL="0" indent="0">
              <a:buFontTx/>
              <a:buNone/>
            </a:pPr>
            <a:endParaRPr lang="en-GB" b="1"/>
          </a:p>
          <a:p>
            <a:pPr marL="0" indent="0">
              <a:buFontTx/>
              <a:buNone/>
            </a:pPr>
            <a:r>
              <a:rPr lang="en-GB" b="1"/>
              <a:t>Close session</a:t>
            </a:r>
          </a:p>
          <a:p>
            <a:pPr marL="0" indent="0">
              <a:buFont typeface="Arial" panose="020B0604020202020204" pitchFamily="34" charset="0"/>
              <a:buNone/>
            </a:pPr>
            <a:endParaRPr lang="en-GB" b="1"/>
          </a:p>
          <a:p>
            <a:pPr marL="0" indent="0">
              <a:buFont typeface="Arial" panose="020B0604020202020204" pitchFamily="34" charset="0"/>
              <a:buNone/>
            </a:pPr>
            <a:r>
              <a:rPr lang="en-GB" b="1"/>
              <a:t>This slide will be hidden as a default so please unhide it should you need to include any information.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3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dirty="0">
                <a:solidFill>
                  <a:schemeClr val="tx1"/>
                </a:solidFill>
                <a:effectLst/>
                <a:latin typeface="+mn-lt"/>
                <a:ea typeface="+mn-ea"/>
                <a:cs typeface="+mn-cs"/>
              </a:rPr>
              <a:t>But before we look at Higher and Degree apprenticeships specifically, it’s important to cover what an apprenticeship actually is. </a:t>
            </a: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apprenticeship is a real job, with a real employer, where the apprentice works full-time whilst also studying towards a qualification.</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you could be an apprentice working for Sky as a journalist, for example, whilst also studying and gaining a qualification in journalism.</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PAID A SALARY</a:t>
            </a: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As it’s a real job, y</a:t>
            </a:r>
            <a:r>
              <a:rPr lang="en-GB" sz="1200" b="0" kern="1200" dirty="0">
                <a:solidFill>
                  <a:schemeClr val="tx1"/>
                </a:solidFill>
                <a:effectLst/>
                <a:latin typeface="+mn-lt"/>
                <a:ea typeface="+mn-ea"/>
                <a:cs typeface="+mn-cs"/>
              </a:rPr>
              <a:t>ou will earn a wage</a:t>
            </a:r>
            <a:r>
              <a:rPr lang="en-GB" sz="1200" b="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and it can be a really good salary too! </a:t>
            </a:r>
            <a:r>
              <a:rPr lang="en-GB" sz="3600" dirty="0">
                <a:effectLst/>
                <a:latin typeface="Calibri" panose="020F0502020204030204" pitchFamily="34" charset="0"/>
                <a:ea typeface="Calibri" panose="020F0502020204030204" pitchFamily="34" charset="0"/>
                <a:cs typeface="Times New Roman" panose="02020603050405020304" pitchFamily="18" charset="0"/>
              </a:rPr>
              <a:t>The salary of an apprentice can vary from employer to employer. Legally, an employer must pay an apprentice the National Minimum Wage for apprentices, which is now £6.40 per hour. This is lower than the normal National Minimum Wage, but it recognises that some people will be going into their first job with little or no experience.</a:t>
            </a:r>
          </a:p>
          <a:p>
            <a:pPr marL="0" indent="0">
              <a:buFont typeface="Arial" panose="020B0604020202020204" pitchFamily="34" charset="0"/>
              <a:buNone/>
            </a:pP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The good news is that lots of employers</a:t>
            </a:r>
            <a:r>
              <a:rPr lang="en-GB" sz="1200" b="0" kern="1200" baseline="0" dirty="0">
                <a:solidFill>
                  <a:schemeClr val="tx1"/>
                </a:solidFill>
                <a:effectLst/>
                <a:latin typeface="+mn-lt"/>
                <a:ea typeface="+mn-ea"/>
                <a:cs typeface="+mn-cs"/>
              </a:rPr>
              <a:t> pay a lot more than the </a:t>
            </a:r>
            <a:r>
              <a:rPr lang="en-GB" sz="1200" b="0" kern="1200" dirty="0">
                <a:solidFill>
                  <a:schemeClr val="tx1"/>
                </a:solidFill>
                <a:effectLst/>
                <a:latin typeface="+mn-lt"/>
                <a:ea typeface="+mn-ea"/>
                <a:cs typeface="+mn-cs"/>
              </a:rPr>
              <a:t>National Minimum</a:t>
            </a:r>
            <a:r>
              <a:rPr lang="en-GB" sz="1200" b="0" kern="1200" baseline="0" dirty="0">
                <a:solidFill>
                  <a:schemeClr val="tx1"/>
                </a:solidFill>
                <a:effectLst/>
                <a:latin typeface="+mn-lt"/>
                <a:ea typeface="+mn-ea"/>
                <a:cs typeface="+mn-cs"/>
              </a:rPr>
              <a:t> Wage for apprentices, with some local employers offering average salaries of </a:t>
            </a:r>
            <a:r>
              <a:rPr lang="en-GB" sz="1200" b="1" kern="1200" baseline="0" dirty="0">
                <a:solidFill>
                  <a:schemeClr val="tx1"/>
                </a:solidFill>
                <a:effectLst/>
                <a:latin typeface="+mn-lt"/>
                <a:ea typeface="+mn-ea"/>
                <a:cs typeface="+mn-cs"/>
              </a:rPr>
              <a:t>£19,739 </a:t>
            </a:r>
            <a:r>
              <a:rPr lang="en-GB" sz="1200" b="0" kern="1200" baseline="0" dirty="0">
                <a:solidFill>
                  <a:schemeClr val="tx1"/>
                </a:solidFill>
                <a:effectLst/>
                <a:latin typeface="+mn-lt"/>
                <a:ea typeface="+mn-ea"/>
                <a:cs typeface="+mn-cs"/>
              </a:rPr>
              <a:t>and other national employers even offering starting salaries over £20 - £30,000. </a:t>
            </a:r>
            <a:r>
              <a:rPr lang="en-GB" sz="1200" b="1" kern="1200" baseline="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Presenter note: Please include local example you are aware of.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 have pulled together some local vacancy information which I will show you shortly, so you can see some real examples of local and national apprenticeships available and see what types of salaries are being offered.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It’s</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to remember that if you see an apprenticeship you’re interested in, don’t be put off by the pay if it’s low: there’s room for progression and working your way to the top of an organisation. </a:t>
            </a: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CONTRACT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will also get a contract of employment, holiday pay, annual leave etc – exactly the same as any other member of staff.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STUDY AND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 apprentice will spend the majority of their time ‘on-the-job’ (doing their role), and a minimum of at least 6 hours per week ‘off-the-job’, which means studying or working towards their qualification.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This study element (off-the-job) would takes place with a training provider, </a:t>
            </a:r>
            <a:r>
              <a:rPr lang="en-GB" sz="1200" kern="1200" baseline="0" dirty="0">
                <a:solidFill>
                  <a:schemeClr val="tx1"/>
                </a:solidFill>
                <a:effectLst/>
                <a:latin typeface="+mn-lt"/>
                <a:ea typeface="+mn-ea"/>
                <a:cs typeface="+mn-cs"/>
              </a:rPr>
              <a:t>who will help them to achieve the qualifications and make sure they complete their apprenticeship.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Training providers could be colleges, universities or independent training provider organisations, who deliver the training/teaching element of the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he employer will also support the apprentice, helping them to gain </a:t>
            </a:r>
            <a:r>
              <a:rPr lang="en-GB" sz="1200" b="0" kern="1200" baseline="0" dirty="0">
                <a:solidFill>
                  <a:schemeClr val="tx1"/>
                </a:solidFill>
                <a:effectLst/>
                <a:latin typeface="+mn-lt"/>
                <a:ea typeface="+mn-ea"/>
                <a:cs typeface="+mn-cs"/>
              </a:rPr>
              <a:t>qualifications and </a:t>
            </a:r>
            <a:r>
              <a:rPr lang="en-GB" sz="1200" kern="1200" baseline="0" dirty="0">
                <a:solidFill>
                  <a:schemeClr val="tx1"/>
                </a:solidFill>
                <a:effectLst/>
                <a:latin typeface="+mn-lt"/>
                <a:ea typeface="+mn-ea"/>
                <a:cs typeface="+mn-cs"/>
              </a:rPr>
              <a:t>valuable new skills and </a:t>
            </a:r>
            <a:r>
              <a:rPr lang="en-GB" sz="1200" b="0" kern="1200" baseline="0" dirty="0">
                <a:solidFill>
                  <a:schemeClr val="tx1"/>
                </a:solidFill>
                <a:effectLst/>
                <a:latin typeface="+mn-lt"/>
                <a:ea typeface="+mn-ea"/>
                <a:cs typeface="+mn-cs"/>
              </a:rPr>
              <a:t>experience</a:t>
            </a:r>
            <a:r>
              <a:rPr lang="en-GB" sz="1200" kern="1200" baseline="0" dirty="0">
                <a:solidFill>
                  <a:schemeClr val="tx1"/>
                </a:solidFill>
                <a:effectLst/>
                <a:latin typeface="+mn-lt"/>
                <a:ea typeface="+mn-ea"/>
                <a:cs typeface="+mn-cs"/>
              </a:rPr>
              <a:t>. As well as their time, employers also pay the fees of the apprentice’s training, showing their investment in the apprentice’s development. </a:t>
            </a: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1" kern="1200" baseline="0" dirty="0">
                <a:solidFill>
                  <a:schemeClr val="tx1"/>
                </a:solidFill>
                <a:effectLst/>
                <a:latin typeface="+mn-lt"/>
                <a:ea typeface="+mn-ea"/>
                <a:cs typeface="+mn-cs"/>
              </a:rPr>
              <a:t>TYPICALLY 1 – 6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An apprenticeship typically takes 1 to 4 years to complete (sometimes up to 6 for some areas like a Solicitor). As a minimum, all apprenticeships must last for a minimum of 12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total duration will depend on the delivery model that the employer selects (how the mixture of training and working is delivered), the level (which we will explain later) and the subject they are studying.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600+ STANDARDS and INTERMEDIATE – DEGREE LEVEL</a:t>
            </a: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There are more than 600 different apprenticeship standards covering many different levels of apprenticeships, from Level 2 (which is the equivalent of 5 GCSEs), all the way up to Level 7, which is the equivalent to master’s level. So you can actually work your way towards gaining a degree or masters through an apprenticeship.</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We will discuss this more shortly.</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REAL JOB = RESPONSIBILITIES and NOT THE EASY OPTION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As I said before, it’s a real job and so it’s important to remember that apprenticeships aren’t the ‘easy option’.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Holding down a full time job and studying takes a certain skill and commitment, and it won’t be right for everyone.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94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00000"/>
                </a:solidFill>
                <a:effectLst/>
                <a:latin typeface="Calibri Light" panose="020F0302020204030204" pitchFamily="34" charset="0"/>
                <a:ea typeface="Calibri" panose="020F0502020204030204" pitchFamily="34" charset="0"/>
              </a:rPr>
              <a:t>Each apprenticeship has a level which falls into one of the four categories above: Intermediate apprenticeships, Advanced apprenticeships, Higher apprenticeships and degree apprenticeships.</a:t>
            </a:r>
          </a:p>
          <a:p>
            <a:pPr marL="171450" lvl="0" indent="-171450">
              <a:buFont typeface="Arial" panose="020B0604020202020204" pitchFamily="34" charset="0"/>
              <a:buChar char="•"/>
            </a:pPr>
            <a:endParaRPr lang="en-GB" sz="1800">
              <a:solidFill>
                <a:srgbClr val="000000"/>
              </a:solidFill>
              <a:effectLst/>
              <a:latin typeface="Calibri Light" panose="020F0302020204030204" pitchFamily="34" charset="0"/>
              <a:ea typeface="Calibri" panose="020F0502020204030204" pitchFamily="34" charset="0"/>
            </a:endParaRPr>
          </a:p>
          <a:p>
            <a:pPr marL="171450" lvl="0" indent="-171450">
              <a:buFont typeface="Arial" panose="020B0604020202020204" pitchFamily="34" charset="0"/>
              <a:buChar char="•"/>
            </a:pPr>
            <a:r>
              <a:rPr lang="en-GB" sz="1800">
                <a:solidFill>
                  <a:srgbClr val="000000"/>
                </a:solidFill>
                <a:effectLst/>
                <a:latin typeface="Calibri Light" panose="020F0302020204030204" pitchFamily="34" charset="0"/>
                <a:ea typeface="Calibri" panose="020F0502020204030204" pitchFamily="34" charset="0"/>
              </a:rPr>
              <a:t>The equivalent educational level column helps to explain what level the qualification at the end of the apprenticeship will be in comparison to more familiar qualifications, like GCSEs and A Levels. </a:t>
            </a:r>
          </a:p>
          <a:p>
            <a:pPr marL="171450" lvl="0" indent="-171450">
              <a:buFont typeface="Arial" panose="020B0604020202020204" pitchFamily="34" charset="0"/>
              <a:buChar char="•"/>
            </a:pPr>
            <a:endParaRPr lang="en-GB" sz="1800" kern="1200" baseline="0">
              <a:solidFill>
                <a:srgbClr val="000000"/>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So you can see that if you do a level 3 (advanced) apprenticeship, once you have qualified you’ll have gained a qualification that is equivalent to 2 A Levels, a level 3 diploma or other equivalents, like IBs or BTECs. </a:t>
            </a:r>
          </a:p>
          <a:p>
            <a:pPr marL="0" indent="0">
              <a:buFont typeface="Arial" panose="020B0604020202020204" pitchFamily="34" charset="0"/>
              <a:buNone/>
            </a:pPr>
            <a:endParaRPr lang="en-GB" sz="1800"/>
          </a:p>
          <a:p>
            <a:pPr marL="171913" indent="-171913" defTabSz="916869">
              <a:buFont typeface="Arial" panose="020B0604020202020204" pitchFamily="34" charset="0"/>
              <a:buChar char="•"/>
              <a:defRPr/>
            </a:pPr>
            <a:r>
              <a:rPr lang="en-GB" sz="1800"/>
              <a:t>You can now start an intermediate apprenticeship and work all the way up to achieving a degree or master’s through the apprenticeship route.</a:t>
            </a:r>
          </a:p>
          <a:p>
            <a:pPr lvl="0"/>
            <a:endParaRPr lang="en-GB" sz="1800"/>
          </a:p>
          <a:p>
            <a:pPr marL="171913" indent="-171913">
              <a:buFont typeface="Arial" panose="020B0604020202020204" pitchFamily="34" charset="0"/>
              <a:buChar char="•"/>
            </a:pPr>
            <a:r>
              <a:rPr lang="en-GB" sz="1800"/>
              <a:t>Higher apprenticeships cover all levels from 4 through to 7.</a:t>
            </a:r>
          </a:p>
          <a:p>
            <a:pPr marL="171913" indent="-171913">
              <a:buFont typeface="Arial" panose="020B0604020202020204" pitchFamily="34" charset="0"/>
              <a:buChar char="•"/>
            </a:pPr>
            <a:r>
              <a:rPr lang="en-GB" sz="1800"/>
              <a:t>Level 4, 5, 6 and 7 are equivalent to a Foundation Degree and above.</a:t>
            </a:r>
          </a:p>
          <a:p>
            <a:pPr lvl="0"/>
            <a:endParaRPr lang="en-GB" sz="1800"/>
          </a:p>
          <a:p>
            <a:pPr marL="171913" indent="-171913">
              <a:buFont typeface="Arial" panose="020B0604020202020204" pitchFamily="34" charset="0"/>
              <a:buChar char="•"/>
            </a:pPr>
            <a:r>
              <a:rPr lang="en-GB" sz="1800"/>
              <a:t>A degree apprenticeship contains a Level 6 or 7 Bachelors or Masters degree or equivalent level 6 or level 7 qualification.</a:t>
            </a:r>
          </a:p>
          <a:p>
            <a:pPr lvl="0"/>
            <a:endParaRPr lang="en-GB" sz="1800"/>
          </a:p>
          <a:p>
            <a:pPr marL="171450" lvl="0" indent="-171450">
              <a:buFont typeface="Arial" panose="020B0604020202020204" pitchFamily="34" charset="0"/>
              <a:buChar char="•"/>
            </a:pPr>
            <a:r>
              <a:rPr lang="en-GB" sz="1800" kern="1200" baseline="0">
                <a:solidFill>
                  <a:schemeClr val="tx1"/>
                </a:solidFill>
                <a:effectLst/>
                <a:latin typeface="+mn-lt"/>
                <a:ea typeface="+mn-ea"/>
                <a:cs typeface="+mn-cs"/>
              </a:rPr>
              <a:t>The level of apprenticeship you start at will depend on the kind of job that you are applying for. </a:t>
            </a:r>
          </a:p>
          <a:p>
            <a:pPr marL="171450" lvl="0" indent="-171450">
              <a:buFont typeface="Arial" panose="020B0604020202020204" pitchFamily="34" charset="0"/>
              <a:buChar char="•"/>
            </a:pPr>
            <a:endParaRPr lang="en-GB" sz="18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a:solidFill>
                  <a:schemeClr val="tx1"/>
                </a:solidFill>
                <a:effectLst/>
                <a:latin typeface="+mn-lt"/>
                <a:ea typeface="+mn-ea"/>
                <a:cs typeface="+mn-cs"/>
              </a:rPr>
              <a:t>It’s really important not to be held back by only looking for a particular level e.g. degree apprenticeships. Apprenticeships work a bit differently to school which can be confusing, as lots of students think that they should progress onto the next level, so if you leave after GCSEs you should do a Level 3 and if you finish after A Levels you should go for a degree apprenticeship, but this isn’t always the case.</a:t>
            </a:r>
          </a:p>
          <a:p>
            <a:pPr marL="171450" lvl="0" indent="-171450">
              <a:buFont typeface="Arial" panose="020B0604020202020204" pitchFamily="34" charset="0"/>
              <a:buChar char="•"/>
            </a:pPr>
            <a:endParaRPr lang="en-GB" sz="18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a:solidFill>
                  <a:schemeClr val="tx1"/>
                </a:solidFill>
                <a:effectLst/>
                <a:latin typeface="+mn-lt"/>
                <a:ea typeface="+mn-ea"/>
                <a:cs typeface="+mn-cs"/>
              </a:rPr>
              <a:t>Depending on the sector and apprenticeship, it may be that you need to start at advanced or higher level and work your way up, or that brilliant apprenticeships are only offered at certain levels – for example, Journalism is only offered at Level 5 because that is all the industry requires. </a:t>
            </a:r>
          </a:p>
          <a:p>
            <a:pPr marL="171450" lvl="0" indent="-171450">
              <a:buFont typeface="Arial" panose="020B0604020202020204" pitchFamily="34" charset="0"/>
              <a:buChar char="•"/>
            </a:pPr>
            <a:endParaRPr lang="en-GB" sz="18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a:solidFill>
                  <a:schemeClr val="tx1"/>
                </a:solidFill>
                <a:effectLst/>
                <a:latin typeface="+mn-lt"/>
                <a:ea typeface="+mn-ea"/>
                <a:cs typeface="+mn-cs"/>
              </a:rPr>
              <a:t>Equally, you may be entering a completely new sector or industry that you haven’t studied or worked in before, and so may need to do a Level 2 or 3 to enter the world of work and start at the correct level of understanding. </a:t>
            </a:r>
          </a:p>
          <a:p>
            <a:pPr marL="171450" lvl="0" indent="-171450">
              <a:buFont typeface="Arial" panose="020B0604020202020204" pitchFamily="34" charset="0"/>
              <a:buChar char="•"/>
            </a:pPr>
            <a:endParaRPr lang="en-GB" sz="18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800" kern="1200" baseline="0">
                <a:solidFill>
                  <a:schemeClr val="tx1"/>
                </a:solidFill>
                <a:effectLst/>
                <a:latin typeface="+mn-lt"/>
                <a:ea typeface="+mn-ea"/>
                <a:cs typeface="+mn-cs"/>
              </a:rPr>
              <a:t>Doing a job is completely different to getting a GCSE or A Level and that’s why it can be a bit confusing.</a:t>
            </a:r>
          </a:p>
          <a:p>
            <a:pPr lvl="0"/>
            <a:endParaRPr lang="en-GB" sz="18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2000" kern="1200">
                <a:solidFill>
                  <a:schemeClr val="tx1"/>
                </a:solidFill>
                <a:effectLst/>
                <a:latin typeface="+mn-lt"/>
                <a:ea typeface="+mn-ea"/>
                <a:cs typeface="+mn-cs"/>
              </a:rPr>
              <a:t>It is very important to keep an open mind so that you can explore all of the opportunities available and have multiple options available when applying. </a:t>
            </a:r>
          </a:p>
          <a:p>
            <a:pPr lvl="0"/>
            <a:endParaRPr lang="en-GB" sz="1800"/>
          </a:p>
          <a:p>
            <a:pPr marL="171913" indent="-171913">
              <a:buFont typeface="Arial" panose="020B0604020202020204" pitchFamily="34" charset="0"/>
              <a:buChar char="•"/>
            </a:pPr>
            <a:r>
              <a:rPr lang="en-GB" sz="1800"/>
              <a:t>The duration of your apprenticeship will depend on a number of factors including the delivery model that your employer selects and which level of apprenticeship you are studying. </a:t>
            </a:r>
          </a:p>
          <a:p>
            <a:pPr marL="171913" indent="-171913">
              <a:buFont typeface="Arial" panose="020B0604020202020204" pitchFamily="34" charset="0"/>
              <a:buChar char="•"/>
            </a:pPr>
            <a:endParaRPr lang="en-GB" sz="1800"/>
          </a:p>
          <a:p>
            <a:pPr marL="171913" indent="-171913">
              <a:buFont typeface="Arial" panose="020B0604020202020204" pitchFamily="34" charset="0"/>
              <a:buChar char="•"/>
            </a:pPr>
            <a:r>
              <a:rPr lang="en-GB" sz="1800"/>
              <a:t>As a minimum, all apprenticeships must last for a minimum of 12 months.</a:t>
            </a:r>
          </a:p>
          <a:p>
            <a:pPr marL="171913" indent="-171913">
              <a:buFont typeface="Arial" panose="020B0604020202020204" pitchFamily="34" charset="0"/>
              <a:buChar char="•"/>
            </a:pPr>
            <a:endParaRPr lang="en-GB" sz="1800"/>
          </a:p>
          <a:p>
            <a:pPr marL="171913" indent="-171913">
              <a:buFont typeface="Arial" panose="020B0604020202020204" pitchFamily="34" charset="0"/>
              <a:buChar char="•"/>
            </a:pPr>
            <a:r>
              <a:rPr lang="en-GB" sz="1800"/>
              <a:t>Higher and Degree apprenticeships are more likely to last for 3 to 5 years. Some degree apprenticeships actually last for 6 years.</a:t>
            </a:r>
          </a:p>
          <a:p>
            <a:pPr lvl="0"/>
            <a:endParaRPr lang="en-GB" sz="1800"/>
          </a:p>
          <a:p>
            <a:pPr lvl="0"/>
            <a:endParaRPr lang="en-GB" sz="18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1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sz="1200"/>
              <a:t>Higher and degree apprenticeships are a real alternative to following the traditional route of going to University as a full time student. </a:t>
            </a:r>
          </a:p>
          <a:p>
            <a:endParaRPr lang="en-GB" sz="1200"/>
          </a:p>
          <a:p>
            <a:pPr marL="171913" indent="-171913">
              <a:buFont typeface="Arial" panose="020B0604020202020204" pitchFamily="34" charset="0"/>
              <a:buChar char="•"/>
            </a:pPr>
            <a:r>
              <a:rPr lang="en-GB" sz="1200"/>
              <a:t>They offer all the benefits of higher education with none of the cost.  You will not only be learning, but earning a salary, from day one. </a:t>
            </a:r>
            <a:br>
              <a:rPr lang="en-GB" sz="1200"/>
            </a:br>
            <a:r>
              <a:rPr lang="en-GB" sz="1200"/>
              <a:t>With a degree apprenticeship, you’re much less likely to build up any debt. </a:t>
            </a:r>
            <a:br>
              <a:rPr lang="en-GB" sz="1200"/>
            </a:br>
            <a:r>
              <a:rPr lang="en-GB" sz="1200"/>
              <a:t>Your tuition fees are paid for by your employer and the Government, so you will not be expected to pay £9000 a year. </a:t>
            </a:r>
          </a:p>
          <a:p>
            <a:endParaRPr lang="en-GB" sz="1200"/>
          </a:p>
          <a:p>
            <a:pPr marL="171913" indent="-171913">
              <a:buFont typeface="Arial" panose="020B0604020202020204" pitchFamily="34" charset="0"/>
              <a:buChar char="•"/>
            </a:pPr>
            <a:r>
              <a:rPr lang="en-GB" sz="1200"/>
              <a:t>More than 100 Universities in England offer degree apprenticeships now.</a:t>
            </a:r>
          </a:p>
          <a:p>
            <a:pPr marL="171913" indent="-171913">
              <a:buFont typeface="Arial" panose="020B0604020202020204" pitchFamily="34" charset="0"/>
              <a:buChar char="•"/>
            </a:pPr>
            <a:endParaRPr lang="en-GB" sz="1200"/>
          </a:p>
          <a:p>
            <a:pPr marL="171913" indent="-171913">
              <a:buFont typeface="Arial" panose="020B0604020202020204" pitchFamily="34" charset="0"/>
              <a:buChar char="•"/>
            </a:pPr>
            <a:r>
              <a:rPr lang="en-GB" sz="1200"/>
              <a:t>The students on degree apprenticeships are entitled to exactly the same benefits as other students, so you will still have access to the student union, sports facilities, clubs, societies and student discounts.</a:t>
            </a:r>
          </a:p>
          <a:p>
            <a:endParaRPr lang="en-GB" sz="1200"/>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In the past, going to university was seen as the best way to advance your career to a higher level. But with the current level of competition for jobs among graduates, it might not be the best route for you. With an apprenticeship, you have the competitive advantage of gaining at least 3 years’ work experience whilst completing your degree. </a:t>
            </a:r>
          </a:p>
          <a:p>
            <a:pPr marL="17145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You will study the same academic course content as if you were at university full time, but are able to put it into practice straight away in the workplace while also learning from colleagues and staying up to date on the latest trends and technology in the sector. </a:t>
            </a:r>
          </a:p>
          <a:p>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But remember – it’s hard work as a degree apprentice. You’ll be working full time </a:t>
            </a:r>
            <a:r>
              <a:rPr lang="en-GB" sz="1200" b="1" kern="1200" baseline="0">
                <a:solidFill>
                  <a:schemeClr val="tx1"/>
                </a:solidFill>
                <a:effectLst/>
                <a:latin typeface="+mn-lt"/>
                <a:ea typeface="+mn-ea"/>
                <a:cs typeface="+mn-cs"/>
              </a:rPr>
              <a:t>and </a:t>
            </a:r>
            <a:r>
              <a:rPr lang="en-GB" sz="1200" b="0" kern="1200" baseline="0">
                <a:solidFill>
                  <a:schemeClr val="tx1"/>
                </a:solidFill>
                <a:effectLst/>
                <a:latin typeface="+mn-lt"/>
                <a:ea typeface="+mn-ea"/>
                <a:cs typeface="+mn-cs"/>
              </a:rPr>
              <a:t>fitting in the equivalent of a full time degree alongside. It might take a bit longer than studying full time – for example, 4 years instead of 3, but you’ll achieve exactly the same degree.</a:t>
            </a:r>
          </a:p>
          <a:p>
            <a:endParaRPr lang="en-GB" sz="1200" b="0"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No matter what kind of career you want to follow, you need to do your research and find out if there’s a way to get to the role you want through an apprenticeship. That way, you can decide if you would prefer to study full time at college or university, or if you would prefer to go into work as an apprentice and gain qualifications and experience on the job from day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 Everyone has different learning styles and both routes offer a different way to learn and start your career. No route is better than the other, it is just about which is best/right for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Remember, you can apply for apprenticeships alongside applying for university and then you can decide what is right for you later on.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9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b="0"/>
              <a:t>There are now more than 240 different higher and degree apprenticeships available covering a huge range of job roles. Some of them are listed on this slide.</a:t>
            </a:r>
          </a:p>
          <a:p>
            <a:pPr marL="171913" indent="-171913">
              <a:buFont typeface="Arial" panose="020B0604020202020204" pitchFamily="34" charset="0"/>
              <a:buChar char="•"/>
            </a:pPr>
            <a:endParaRPr lang="en-GB" b="0"/>
          </a:p>
          <a:p>
            <a:pPr marL="171913" indent="-171913">
              <a:buFont typeface="Arial" panose="020B0604020202020204" pitchFamily="34" charset="0"/>
              <a:buChar char="•"/>
            </a:pPr>
            <a:r>
              <a:rPr lang="en-GB" b="0"/>
              <a:t>For example, you could become an architect or a solicitor.</a:t>
            </a:r>
          </a:p>
          <a:p>
            <a:pPr marL="171913" indent="-171913">
              <a:buFont typeface="Arial" panose="020B0604020202020204" pitchFamily="34" charset="0"/>
              <a:buChar char="•"/>
            </a:pPr>
            <a:endParaRPr lang="en-GB" b="0"/>
          </a:p>
          <a:p>
            <a:pPr marL="171913" indent="-171913">
              <a:buFont typeface="Arial" panose="020B0604020202020204" pitchFamily="34" charset="0"/>
              <a:buChar char="•"/>
            </a:pPr>
            <a:r>
              <a:rPr lang="en-GB" b="0"/>
              <a:t>You could also do an apprenticeship to become a town planner, a cyber security professional, an Ecologist, a Laboratory Scientist or even a Police Constable. </a:t>
            </a:r>
          </a:p>
          <a:p>
            <a:endParaRPr lang="en-GB"/>
          </a:p>
          <a:p>
            <a:pPr marL="171913" indent="-171913">
              <a:buFont typeface="Arial" panose="020B0604020202020204" pitchFamily="34" charset="0"/>
              <a:buChar char="•"/>
            </a:pPr>
            <a:r>
              <a:rPr lang="en-GB"/>
              <a:t>If you want to see the full latest list of apprenticeships, </a:t>
            </a:r>
            <a:r>
              <a:rPr lang="en-GB" b="1"/>
              <a:t>I would recommend that you visit ‘The Institute for Apprenticeships and Technical Education’ website / I have copies of the A-Z guide of apprenticeships</a:t>
            </a:r>
            <a:r>
              <a:rPr lang="en-GB"/>
              <a:t>. </a:t>
            </a:r>
          </a:p>
          <a:p>
            <a:pPr marL="171913" indent="-171913">
              <a:buFont typeface="Arial" panose="020B0604020202020204" pitchFamily="34" charset="0"/>
              <a:buChar char="•"/>
            </a:pPr>
            <a:endParaRPr lang="en-GB"/>
          </a:p>
          <a:p>
            <a:pPr marL="171913" indent="-171913">
              <a:buFont typeface="Arial" panose="020B0604020202020204" pitchFamily="34" charset="0"/>
              <a:buChar char="•"/>
            </a:pPr>
            <a:r>
              <a:rPr lang="en-GB"/>
              <a:t>This allows you to filter and see which apprenticeships are in development and at what stage of the approval process they are at. We will include a link to this website at the end of the presentation. </a:t>
            </a:r>
          </a:p>
          <a:p>
            <a:endParaRPr lang="en-GB"/>
          </a:p>
          <a:p>
            <a:r>
              <a:rPr lang="en-GB" b="1"/>
              <a:t>Suggested interactivity - engage the group in a discussion around these questions:</a:t>
            </a:r>
          </a:p>
          <a:p>
            <a:pPr marL="171450" indent="-171450">
              <a:buFontTx/>
              <a:buChar char="-"/>
            </a:pPr>
            <a:r>
              <a:rPr lang="en-GB" b="0"/>
              <a:t>Are there any that surprise you?</a:t>
            </a:r>
          </a:p>
          <a:p>
            <a:pPr marL="171450" indent="-171450">
              <a:buFontTx/>
              <a:buChar char="-"/>
            </a:pPr>
            <a:r>
              <a:rPr lang="en-GB" b="0"/>
              <a:t>Are there any that you’d look to like up now (using the IFATE website) to find out a little bit more about them and what they involve?</a:t>
            </a:r>
          </a:p>
          <a:p>
            <a:pPr marL="171450" indent="-171450">
              <a:buFontTx/>
              <a:buChar char="-"/>
            </a:pPr>
            <a:r>
              <a:rPr lang="en-GB" b="0"/>
              <a:t>What other areas are you interested in? (Facilitate discussion around if apprenticeship opportunity available)</a:t>
            </a:r>
          </a:p>
        </p:txBody>
      </p:sp>
      <p:sp>
        <p:nvSpPr>
          <p:cNvPr id="4" name="Slide Number Placeholder 3"/>
          <p:cNvSpPr>
            <a:spLocks noGrp="1"/>
          </p:cNvSpPr>
          <p:nvPr>
            <p:ph type="sldNum" sz="quarter" idx="5"/>
          </p:nvPr>
        </p:nvSpPr>
        <p:spPr/>
        <p:txBody>
          <a:bodyPr/>
          <a:lstStyle/>
          <a:p>
            <a:fld id="{FE529078-0385-432A-AC56-0BB43DB9DB6E}" type="slidenum">
              <a:rPr lang="en-GB" smtClean="0"/>
              <a:t>7</a:t>
            </a:fld>
            <a:endParaRPr lang="en-GB"/>
          </a:p>
        </p:txBody>
      </p:sp>
    </p:spTree>
    <p:extLst>
      <p:ext uri="{BB962C8B-B14F-4D97-AF65-F5344CB8AC3E}">
        <p14:creationId xmlns:p14="http://schemas.microsoft.com/office/powerpoint/2010/main" val="94468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Presenter notes: Please update this slide with local companies if you feel that the logos are not representative of your area. Please include small and large organisations. </a:t>
            </a:r>
          </a:p>
          <a:p>
            <a:endParaRPr lang="en-GB" sz="1200"/>
          </a:p>
          <a:p>
            <a:pPr marL="171450" indent="-171450">
              <a:buFont typeface="Arial" panose="020B0604020202020204" pitchFamily="34" charset="0"/>
              <a:buChar char="•"/>
            </a:pPr>
            <a:r>
              <a:rPr lang="en-GB" sz="1200"/>
              <a:t>Equally, the range of employers offering apprenticeships is incredible.</a:t>
            </a:r>
          </a:p>
          <a:p>
            <a:endParaRPr lang="en-GB" sz="1200"/>
          </a:p>
          <a:p>
            <a:pPr marL="171450" indent="-171450">
              <a:buFont typeface="Arial" panose="020B0604020202020204" pitchFamily="34" charset="0"/>
              <a:buChar char="•"/>
            </a:pPr>
            <a:r>
              <a:rPr lang="en-GB" sz="1200"/>
              <a:t>This slide shows you some really familiar logos of big companies in England who all recruit apprentices.</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Some of these employers may not be recruiting currently, but you will be able to track their recruitment updates on their websites or social media.</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Around 50% of apprenticeships started are with large companies like this, but 50% will be with smaller local companies.</a:t>
            </a:r>
          </a:p>
          <a:p>
            <a:pPr marL="0" indent="0">
              <a:buFont typeface="Arial" panose="020B0604020202020204" pitchFamily="34" charset="0"/>
              <a:buNone/>
            </a:pPr>
            <a:endParaRPr lang="en-GB" sz="1200"/>
          </a:p>
          <a:p>
            <a:pPr marL="171450" indent="-171450">
              <a:buFont typeface="Arial" panose="020B0604020202020204" pitchFamily="34" charset="0"/>
              <a:buChar char="•"/>
            </a:pPr>
            <a:r>
              <a:rPr lang="en-GB" sz="120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p>
          <a:p>
            <a:pPr marL="171450" indent="-171450">
              <a:buFont typeface="Arial" panose="020B0604020202020204" pitchFamily="34" charset="0"/>
              <a:buChar char="•"/>
            </a:pPr>
            <a:endParaRPr lang="en-GB"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Presenter notes: </a:t>
            </a:r>
            <a:r>
              <a:rPr lang="en-GB" sz="1200" b="1" kern="1200">
                <a:solidFill>
                  <a:schemeClr val="tx1"/>
                </a:solidFill>
                <a:effectLst/>
                <a:latin typeface="+mn-lt"/>
                <a:ea typeface="+mn-ea"/>
                <a:cs typeface="+mn-cs"/>
              </a:rPr>
              <a:t>Please include an example of a local company in the town that you are delivering in.</a:t>
            </a:r>
            <a:br>
              <a:rPr lang="en-GB" sz="1200" b="1" kern="1200">
                <a:solidFill>
                  <a:schemeClr val="tx1"/>
                </a:solidFill>
                <a:effectLst/>
                <a:latin typeface="+mn-lt"/>
                <a:ea typeface="+mn-ea"/>
                <a:cs typeface="+mn-cs"/>
              </a:rPr>
            </a:br>
            <a:r>
              <a:rPr lang="en-GB" sz="1200" b="1"/>
              <a:t>An example of a small local company is…X who employs apprentices in job roles like X and X etc.</a:t>
            </a: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8</a:t>
            </a:fld>
            <a:endParaRPr lang="en-GB"/>
          </a:p>
        </p:txBody>
      </p:sp>
    </p:spTree>
    <p:extLst>
      <p:ext uri="{BB962C8B-B14F-4D97-AF65-F5344CB8AC3E}">
        <p14:creationId xmlns:p14="http://schemas.microsoft.com/office/powerpoint/2010/main" val="26273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You also need to think about the different roles that a company might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For example, if you want to work in finance – you shouldn’t just look at the big finance and accountancy companies. Lots of other companies will have their own in-house finance departments where you will still have access to a huge range of experiences and opportunities.</a:t>
            </a:r>
          </a:p>
          <a:p>
            <a:endParaRPr lang="en-GB" dirty="0"/>
          </a:p>
          <a:p>
            <a:pPr marL="171450" indent="-171450">
              <a:buFont typeface="Arial" panose="020B0604020202020204" pitchFamily="34" charset="0"/>
              <a:buChar char="•"/>
            </a:pPr>
            <a:r>
              <a:rPr lang="en-GB" dirty="0"/>
              <a:t>It can be a good idea to take some time to look at the different departments that a company has and see if they offer an apprenticeship in that area.</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For example, you could work as a solicitor for Coca-Cola, a website designer for Jet2.com, as a fire safety engineer apprentice for the Government.</a:t>
            </a:r>
            <a:br>
              <a:rPr lang="en-GB" dirty="0"/>
            </a:br>
            <a:r>
              <a:rPr lang="en-GB" dirty="0"/>
              <a:t>There are thousands of different opportunities! </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Presenter notes: Please update the example if you feel that mentioning Vauxhall or Coca-Cola are not representative of your area.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744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There are many different ways an apprenticeship can be delivered. </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It will differ, depending on the organisation and also the training provider delivering the apprenticeship.</a:t>
            </a:r>
          </a:p>
          <a:p>
            <a:pPr marL="0" indent="0">
              <a:buFontTx/>
              <a:buNone/>
            </a:pPr>
            <a:endParaRPr lang="en-GB" b="0" dirty="0"/>
          </a:p>
          <a:p>
            <a:pPr marL="171450" indent="-171450">
              <a:buFont typeface="Arial" panose="020B0604020202020204" pitchFamily="34" charset="0"/>
              <a:buChar char="•"/>
            </a:pPr>
            <a:r>
              <a:rPr lang="en-GB" b="0" dirty="0"/>
              <a:t>For some apprenticeships, off-the-job learning is delivered at work. This means a tutor will come to you to teach you independently at work, or perhaps in a cohort with other apprentices if the employer takes on multiple apprentices. </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Another method of delivery is attending college, a training provider or a university. You might attend once a fortnight or once a week with other apprentices who work for other companies in the local area. For some of the bigger organisations, they often send their apprentices to college/university for a week at various points in the year. It depends on their workload and what works best for the company.</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Many apprentices also find that they will carry out some learning online, which has increased more recently. It really varies.</a:t>
            </a:r>
          </a:p>
          <a:p>
            <a:pPr marL="0" indent="0">
              <a:buFont typeface="Arial" panose="020B0604020202020204" pitchFamily="34" charset="0"/>
              <a:buNone/>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Presenter notes: please update this slide with local examples if you know of any. </a:t>
            </a:r>
            <a:br>
              <a:rPr lang="en-GB" sz="1200" b="1" dirty="0"/>
            </a:br>
            <a:r>
              <a:rPr lang="en-GB" sz="1200" b="0" dirty="0"/>
              <a:t>E.g. For example, apprentices who work for X will learn by attending X for X days/weeks etc.</a:t>
            </a:r>
          </a:p>
          <a:p>
            <a:endParaRPr lang="en-GB" dirty="0"/>
          </a:p>
        </p:txBody>
      </p:sp>
      <p:sp>
        <p:nvSpPr>
          <p:cNvPr id="4" name="Slide Number Placeholder 3"/>
          <p:cNvSpPr>
            <a:spLocks noGrp="1"/>
          </p:cNvSpPr>
          <p:nvPr>
            <p:ph type="sldNum" sz="quarter" idx="5"/>
          </p:nvPr>
        </p:nvSpPr>
        <p:spPr/>
        <p:txBody>
          <a:bodyPr/>
          <a:lstStyle/>
          <a:p>
            <a:fld id="{FE529078-0385-432A-AC56-0BB43DB9DB6E}" type="slidenum">
              <a:rPr lang="en-GB" smtClean="0"/>
              <a:t>10</a:t>
            </a:fld>
            <a:endParaRPr lang="en-GB"/>
          </a:p>
        </p:txBody>
      </p:sp>
    </p:spTree>
    <p:extLst>
      <p:ext uri="{BB962C8B-B14F-4D97-AF65-F5344CB8AC3E}">
        <p14:creationId xmlns:p14="http://schemas.microsoft.com/office/powerpoint/2010/main" val="816252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D36969B-02F9-35C1-216F-034F15837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5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9904-4B02-B915-055D-06E19B8087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F1F55-910D-F37F-3CDE-D839F72A78A6}"/>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4" name="Footer Placeholder 3">
            <a:extLst>
              <a:ext uri="{FF2B5EF4-FFF2-40B4-BE49-F238E27FC236}">
                <a16:creationId xmlns:a16="http://schemas.microsoft.com/office/drawing/2014/main" id="{6FA43D10-BEE6-E6EB-5FA6-12686D765A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A11230-922C-69F2-8143-A829C5CC23A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1447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5BAC-6B0B-4DA8-8C1B-96CFCC57D6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5E2C4F-972D-4EE8-B061-5E0CD2A41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8390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129E-D537-4220-A884-56AB74B3D8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8127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140820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369551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880399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78300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639355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103322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129E-D537-4220-A884-56AB74B3D8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C64930F3-2F83-434E-BCB4-D624A0360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1345" y="12576"/>
            <a:ext cx="3305451" cy="1126282"/>
          </a:xfrm>
          <a:prstGeom prst="rect">
            <a:avLst/>
          </a:prstGeom>
        </p:spPr>
      </p:pic>
    </p:spTree>
    <p:extLst>
      <p:ext uri="{BB962C8B-B14F-4D97-AF65-F5344CB8AC3E}">
        <p14:creationId xmlns:p14="http://schemas.microsoft.com/office/powerpoint/2010/main" val="142305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2B37316-E754-342F-4734-FE38083429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488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43150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61E73621-8B2A-451D-90A5-960B9EF990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863579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1821492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4CBC-6445-4603-8764-AB399835E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745E43-BCDF-433B-B286-A285B4AAD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ED814-CF6E-4DB0-8E86-B09F469CB2D8}"/>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5" name="Footer Placeholder 4">
            <a:extLst>
              <a:ext uri="{FF2B5EF4-FFF2-40B4-BE49-F238E27FC236}">
                <a16:creationId xmlns:a16="http://schemas.microsoft.com/office/drawing/2014/main" id="{A46BC2B2-12F3-477A-A3F0-C8FE4C3BA3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541D-CE02-4BB6-ABF4-AA745970EF8F}"/>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714418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E5C6-3AB3-40AA-B16B-4DF4C75B07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19166B-90C3-4154-A2F9-9B7E17336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AF0AD1-523B-445B-8F14-C6EA5F8E3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B80E6C-CD45-4B5F-B710-C9BA44921853}"/>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6" name="Footer Placeholder 5">
            <a:extLst>
              <a:ext uri="{FF2B5EF4-FFF2-40B4-BE49-F238E27FC236}">
                <a16:creationId xmlns:a16="http://schemas.microsoft.com/office/drawing/2014/main" id="{51111EED-A488-4008-9F15-D9E760A01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5BF67D-8159-4B43-B558-A66463F92878}"/>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69101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EA65-310F-4161-8413-24972A53B6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353EFB-9980-424F-8960-4F664D21B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22426-BA93-4A93-B097-F5C8310F6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605E5D-480A-4CEF-8260-B89470FBA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90812-A355-4344-9A51-DDCE58FB44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A9142F-40C0-4AF5-B625-7DE9B8329876}"/>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8" name="Footer Placeholder 7">
            <a:extLst>
              <a:ext uri="{FF2B5EF4-FFF2-40B4-BE49-F238E27FC236}">
                <a16:creationId xmlns:a16="http://schemas.microsoft.com/office/drawing/2014/main" id="{F926B2C2-A6F6-4FB6-AF5E-E2B1F4186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E6878E-7C73-47F8-B50A-5DD5FD65600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21499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C05C-5037-4792-9E04-76CFE39B5E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1EB85A-18AD-4099-AC57-703C2F2CF773}"/>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4" name="Footer Placeholder 3">
            <a:extLst>
              <a:ext uri="{FF2B5EF4-FFF2-40B4-BE49-F238E27FC236}">
                <a16:creationId xmlns:a16="http://schemas.microsoft.com/office/drawing/2014/main" id="{B28F4DD3-A99B-499A-9906-A18089DC32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CF7C0E-7157-4FA0-935F-5049E1C9CBFC}"/>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152853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44472-71FF-4BED-B314-858B111ACC6E}"/>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3" name="Footer Placeholder 2">
            <a:extLst>
              <a:ext uri="{FF2B5EF4-FFF2-40B4-BE49-F238E27FC236}">
                <a16:creationId xmlns:a16="http://schemas.microsoft.com/office/drawing/2014/main" id="{F93A8059-3976-4285-B3F0-74BB6056EB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18E0F4-C0E8-43C6-88D9-BB214C3EFD05}"/>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958031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794C-916C-4210-87CC-119A4EFEC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57E337-092A-480D-9BAD-F801F5795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EC51FB-0A63-452A-AD4F-17AC09BAA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AA512-C016-44FE-8A8F-61AFCBFF85A6}"/>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6" name="Footer Placeholder 5">
            <a:extLst>
              <a:ext uri="{FF2B5EF4-FFF2-40B4-BE49-F238E27FC236}">
                <a16:creationId xmlns:a16="http://schemas.microsoft.com/office/drawing/2014/main" id="{6F6ED0FC-CCF2-497F-8F7D-07AE4B40C6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F4788-BFF5-433A-A2BE-995DB9482753}"/>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29162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E976-3835-458F-A231-BE234BCAD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4994C0-2DF5-4C96-A427-59208CD68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9F01E4-BF85-43EA-874D-3335A93AE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64ABA-D3E4-4523-86FD-0AD0D91D4D4C}"/>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6" name="Footer Placeholder 5">
            <a:extLst>
              <a:ext uri="{FF2B5EF4-FFF2-40B4-BE49-F238E27FC236}">
                <a16:creationId xmlns:a16="http://schemas.microsoft.com/office/drawing/2014/main" id="{4172537E-AE53-4918-A445-E36C87D15E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DBAA24-24F2-43D9-8EF4-5875B081EA70}"/>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92533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849048C-E22C-39D2-4DB8-1C11A714A5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6129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CF63-A471-4527-907A-81B120BAD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6535EC-7C76-4AFC-BAA1-C7365B29E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3B1988-2B96-45F0-9729-A3C445D58BE3}"/>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5" name="Footer Placeholder 4">
            <a:extLst>
              <a:ext uri="{FF2B5EF4-FFF2-40B4-BE49-F238E27FC236}">
                <a16:creationId xmlns:a16="http://schemas.microsoft.com/office/drawing/2014/main" id="{0A96BD52-FB2E-441F-A1BE-7AA40092A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0AEA9D-9694-45D3-BC70-E6BC62464B94}"/>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483101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1BC92-60A1-47CB-8A22-DB754A9E71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5E8BA-ED59-4C78-AD55-299AB3187A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03C83C-4CDD-4684-8295-A2F420A69589}"/>
              </a:ext>
            </a:extLst>
          </p:cNvPr>
          <p:cNvSpPr>
            <a:spLocks noGrp="1"/>
          </p:cNvSpPr>
          <p:nvPr>
            <p:ph type="dt" sz="half" idx="10"/>
          </p:nvPr>
        </p:nvSpPr>
        <p:spPr/>
        <p:txBody>
          <a:bodyPr/>
          <a:lstStyle/>
          <a:p>
            <a:fld id="{11319E68-BE0E-4D07-A4D2-4EDB61D7812F}" type="datetimeFigureOut">
              <a:rPr lang="en-GB" smtClean="0"/>
              <a:t>15/04/2024</a:t>
            </a:fld>
            <a:endParaRPr lang="en-GB"/>
          </a:p>
        </p:txBody>
      </p:sp>
      <p:sp>
        <p:nvSpPr>
          <p:cNvPr id="5" name="Footer Placeholder 4">
            <a:extLst>
              <a:ext uri="{FF2B5EF4-FFF2-40B4-BE49-F238E27FC236}">
                <a16:creationId xmlns:a16="http://schemas.microsoft.com/office/drawing/2014/main" id="{19D0CA4F-EFFD-41ED-BBEA-3EC7870FF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9A1D8-A0B0-4BEA-8A04-AEFB78A86A01}"/>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444283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B9EF0-32B5-4DFE-8809-666196762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C28D5F-5C05-4FF1-A492-2FCD6BC1E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F99CCB-0680-40AF-B3D7-7730792F090A}"/>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AA20A1B4-8794-4B9E-9B0E-D2097A0C6B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40E39-D899-4F51-BD7F-69AE33A3F09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463260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1E98-6A2A-4A18-9116-0243F900CD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74814A-DC04-4157-BCC5-42DB3F560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D59661-87F2-45C6-81F8-5A0E8FA9A4F5}"/>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616CE869-131C-4832-AFDC-CFD0EFCA5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6A545-8841-42B1-9E5B-61DEDA348F3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943256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DE8-7338-4601-A1B8-6CD419A03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D3E68E-F969-4EE0-8EF6-ECA0DD5AD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D87CED-BA97-40C2-B09D-7823D1F3454B}"/>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4D5857C8-8711-4DF7-8336-92FE5D17C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123D8-DDCF-4E7F-8DAC-8B58FB7074D9}"/>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885667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F450-EF13-48FD-A01C-C42FFCCC2F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D76614-9786-4FE6-BAE6-DD88CD16C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975566-044D-4B73-8B2F-15AD6F37A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9552CF-EEA5-4566-8342-615D5F6F0B59}"/>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6" name="Footer Placeholder 5">
            <a:extLst>
              <a:ext uri="{FF2B5EF4-FFF2-40B4-BE49-F238E27FC236}">
                <a16:creationId xmlns:a16="http://schemas.microsoft.com/office/drawing/2014/main" id="{8DCAD985-402F-4415-B8B2-E7863F3D2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52735F-456D-4CA7-9A67-084DFA9A3B7B}"/>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695301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D749-2E79-442A-ACC8-281A62D805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CB671-BA92-448D-9487-590A7324E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ED5F9-1D5C-41E5-9B91-2C7BB7841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972C04-0C6F-4C6E-9469-DF74A6FF77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95B98-52A5-427D-BF2E-EB4A1E5889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0B0F9-338E-4580-A1F9-14FB1712CC37}"/>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8" name="Footer Placeholder 7">
            <a:extLst>
              <a:ext uri="{FF2B5EF4-FFF2-40B4-BE49-F238E27FC236}">
                <a16:creationId xmlns:a16="http://schemas.microsoft.com/office/drawing/2014/main" id="{8D2ECFFD-1FB1-433E-8722-7BEA4D13DD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64D74A-7005-498B-BEE9-0B82205C7E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703490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7B5F-6FB0-45CD-AEAC-1FA47041D1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189B2-810C-460F-8FFA-0A85269A0AFC}"/>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4" name="Footer Placeholder 3">
            <a:extLst>
              <a:ext uri="{FF2B5EF4-FFF2-40B4-BE49-F238E27FC236}">
                <a16:creationId xmlns:a16="http://schemas.microsoft.com/office/drawing/2014/main" id="{CA097987-AC7E-42C9-A674-B1DD4028C7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F1F305-9AA9-4D19-864C-AAE317D585C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516838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7D75D-5D76-4EDE-90E0-1F2A4C2D98BA}"/>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3" name="Footer Placeholder 2">
            <a:extLst>
              <a:ext uri="{FF2B5EF4-FFF2-40B4-BE49-F238E27FC236}">
                <a16:creationId xmlns:a16="http://schemas.microsoft.com/office/drawing/2014/main" id="{74D461E5-696F-4D9B-98FD-7904FA3542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E8C166-BC35-4103-ACA4-F2548C895925}"/>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288484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9CF2-E5A8-4E12-AC36-14C2F282F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E7A93D-14C1-42EE-B53E-41515605C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E37F0F-FFD1-41D2-9D23-07C6FA32E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D25AB-07CF-4A06-8194-51FCBD6EC24D}"/>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6" name="Footer Placeholder 5">
            <a:extLst>
              <a:ext uri="{FF2B5EF4-FFF2-40B4-BE49-F238E27FC236}">
                <a16:creationId xmlns:a16="http://schemas.microsoft.com/office/drawing/2014/main" id="{13650BA7-77CE-439C-B803-C43CAB951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5D7197-23C4-4643-BBAE-6118F100A96C}"/>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30173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2C77877-0EDE-6886-B346-7ECEF15E1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236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177C-D7B8-41C6-95C8-2DA9585A2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5445F-468B-4E7A-8FDF-9B25CCA15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C96D7-9015-4AEA-B923-51E931B71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A7930-2A82-4069-B88A-65C71239117C}"/>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6" name="Footer Placeholder 5">
            <a:extLst>
              <a:ext uri="{FF2B5EF4-FFF2-40B4-BE49-F238E27FC236}">
                <a16:creationId xmlns:a16="http://schemas.microsoft.com/office/drawing/2014/main" id="{155CBFF0-1C5A-4F43-932D-46D309E096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F425EC-5ED2-47E1-BC96-0F5F746B88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702839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CFB0-12C1-4F19-B8C9-16C403080E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EC0641-3303-45A8-8B16-07517BFDC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5B9973-FD62-4717-A57D-57C1DC2ED592}"/>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83727FBB-DB05-44C7-A0DF-025477CF6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D3741-C751-4BED-B7C7-95EBC3196AE6}"/>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969083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2C709-9D5D-4C5A-8529-39B1D8FC48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455CBF-371F-4298-B4A9-9F9B5B50E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2F267-2203-4BCE-96BF-E959CC0BBF7D}"/>
              </a:ext>
            </a:extLst>
          </p:cNvPr>
          <p:cNvSpPr>
            <a:spLocks noGrp="1"/>
          </p:cNvSpPr>
          <p:nvPr>
            <p:ph type="dt" sz="half" idx="10"/>
          </p:nvPr>
        </p:nvSpPr>
        <p:spPr/>
        <p:txBody>
          <a:body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2D1D64F0-D77C-4FD9-B628-FA1896237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2BD63-8BDB-4A03-83F4-35916CE9F53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512418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1F9EE56-1648-7C60-B85A-31AE9CB021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668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F57DD47A-6659-4594-92B4-FE9EC9168E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943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group of people on a stage&#10;&#10;Description automatically generated with medium confidence">
            <a:extLst>
              <a:ext uri="{FF2B5EF4-FFF2-40B4-BE49-F238E27FC236}">
                <a16:creationId xmlns:a16="http://schemas.microsoft.com/office/drawing/2014/main" id="{34ABFDB6-0073-B78A-4038-BD397E57F9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345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18B136C-5AD2-476A-E2AF-DD880209C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347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87326111-14E8-633B-83A7-DA4746A391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996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C5A572-B935-4042-8FFC-9DB9189EC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032C5E-2E62-474D-912A-C763034CD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16EA46-06C3-4857-85A2-53383FE5A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19E68-BE0E-4D07-A4D2-4EDB61D7812F}" type="datetimeFigureOut">
              <a:rPr lang="en-GB" smtClean="0"/>
              <a:t>15/04/2024</a:t>
            </a:fld>
            <a:endParaRPr lang="en-GB"/>
          </a:p>
        </p:txBody>
      </p:sp>
      <p:sp>
        <p:nvSpPr>
          <p:cNvPr id="5" name="Footer Placeholder 4">
            <a:extLst>
              <a:ext uri="{FF2B5EF4-FFF2-40B4-BE49-F238E27FC236}">
                <a16:creationId xmlns:a16="http://schemas.microsoft.com/office/drawing/2014/main" id="{5AEB1782-055F-489E-911A-23F530B2B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3D92ED-90AF-42D1-874A-F8CA23090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857F-8411-4508-9581-B90F0CC1D212}" type="slidenum">
              <a:rPr lang="en-GB" smtClean="0"/>
              <a:t>‹#›</a:t>
            </a:fld>
            <a:endParaRPr lang="en-GB"/>
          </a:p>
        </p:txBody>
      </p:sp>
    </p:spTree>
    <p:extLst>
      <p:ext uri="{BB962C8B-B14F-4D97-AF65-F5344CB8AC3E}">
        <p14:creationId xmlns:p14="http://schemas.microsoft.com/office/powerpoint/2010/main" val="3550179840"/>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705" r:id="rId3"/>
    <p:sldLayoutId id="2147483790" r:id="rId4"/>
    <p:sldLayoutId id="2147483791" r:id="rId5"/>
    <p:sldLayoutId id="2147483792" r:id="rId6"/>
    <p:sldLayoutId id="2147483793" r:id="rId7"/>
    <p:sldLayoutId id="2147483795" r:id="rId8"/>
    <p:sldLayoutId id="2147483796" r:id="rId9"/>
    <p:sldLayoutId id="2147483794" r:id="rId10"/>
    <p:sldLayoutId id="2147483689" r:id="rId11"/>
    <p:sldLayoutId id="2147483690" r:id="rId12"/>
    <p:sldLayoutId id="2147483691" r:id="rId13"/>
    <p:sldLayoutId id="2147483693" r:id="rId14"/>
    <p:sldLayoutId id="2147483699" r:id="rId15"/>
    <p:sldLayoutId id="2147483701" r:id="rId16"/>
    <p:sldLayoutId id="2147483703" r:id="rId17"/>
    <p:sldLayoutId id="2147483704" r:id="rId18"/>
    <p:sldLayoutId id="2147483650" r:id="rId19"/>
    <p:sldLayoutId id="2147483684" r:id="rId20"/>
    <p:sldLayoutId id="2147483685" r:id="rId21"/>
    <p:sldLayoutId id="2147483686" r:id="rId22"/>
    <p:sldLayoutId id="2147483651" r:id="rId23"/>
    <p:sldLayoutId id="2147483652" r:id="rId24"/>
    <p:sldLayoutId id="2147483653" r:id="rId25"/>
    <p:sldLayoutId id="2147483654" r:id="rId26"/>
    <p:sldLayoutId id="2147483655" r:id="rId27"/>
    <p:sldLayoutId id="2147483656" r:id="rId28"/>
    <p:sldLayoutId id="2147483657" r:id="rId29"/>
    <p:sldLayoutId id="2147483658" r:id="rId30"/>
    <p:sldLayoutId id="214748365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BB241-72F4-4726-ACF5-88222661C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E7A7B0-A9BE-41A6-8FD0-2ED4861EF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64437-8F30-4C54-903B-F8A6B07FF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E50AD-5A7A-47CE-9813-2A5CC7D91CDD}" type="datetimeFigureOut">
              <a:rPr lang="en-GB" smtClean="0"/>
              <a:t>15/04/2024</a:t>
            </a:fld>
            <a:endParaRPr lang="en-GB"/>
          </a:p>
        </p:txBody>
      </p:sp>
      <p:sp>
        <p:nvSpPr>
          <p:cNvPr id="5" name="Footer Placeholder 4">
            <a:extLst>
              <a:ext uri="{FF2B5EF4-FFF2-40B4-BE49-F238E27FC236}">
                <a16:creationId xmlns:a16="http://schemas.microsoft.com/office/drawing/2014/main" id="{7F4EB80D-4AD4-4FC3-B5F3-39805744D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955DBA-FCE7-4B9B-AA1F-DC7A3845D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AA8F9-EA96-49CF-A6DE-18E7974388C6}" type="slidenum">
              <a:rPr lang="en-GB" smtClean="0"/>
              <a:t>‹#›</a:t>
            </a:fld>
            <a:endParaRPr lang="en-GB"/>
          </a:p>
        </p:txBody>
      </p:sp>
    </p:spTree>
    <p:extLst>
      <p:ext uri="{BB962C8B-B14F-4D97-AF65-F5344CB8AC3E}">
        <p14:creationId xmlns:p14="http://schemas.microsoft.com/office/powerpoint/2010/main" val="203762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hyperlink" Target="https://amazingapprenticeships.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3F6-66EB-4F30-801B-6352DBCCA943}"/>
              </a:ext>
            </a:extLst>
          </p:cNvPr>
          <p:cNvSpPr>
            <a:spLocks noGrp="1"/>
          </p:cNvSpPr>
          <p:nvPr>
            <p:ph type="title"/>
          </p:nvPr>
        </p:nvSpPr>
        <p:spPr>
          <a:xfrm>
            <a:off x="838200" y="242576"/>
            <a:ext cx="10515600" cy="832079"/>
          </a:xfrm>
        </p:spPr>
        <p:txBody>
          <a:bodyPr>
            <a:normAutofit/>
          </a:bodyPr>
          <a:lstStyle/>
          <a:p>
            <a:r>
              <a:rPr lang="en-GB" sz="4000" b="1" dirty="0">
                <a:solidFill>
                  <a:srgbClr val="F652A0"/>
                </a:solidFill>
              </a:rPr>
              <a:t>For ASK partner reference</a:t>
            </a:r>
          </a:p>
        </p:txBody>
      </p:sp>
      <p:sp>
        <p:nvSpPr>
          <p:cNvPr id="3" name="Title 1">
            <a:extLst>
              <a:ext uri="{FF2B5EF4-FFF2-40B4-BE49-F238E27FC236}">
                <a16:creationId xmlns:a16="http://schemas.microsoft.com/office/drawing/2014/main" id="{89B8B26F-D685-4D45-AF26-353689500E79}"/>
              </a:ext>
            </a:extLst>
          </p:cNvPr>
          <p:cNvSpPr txBox="1">
            <a:spLocks/>
          </p:cNvSpPr>
          <p:nvPr/>
        </p:nvSpPr>
        <p:spPr>
          <a:xfrm>
            <a:off x="957943" y="1497914"/>
            <a:ext cx="10515600" cy="5117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GB" sz="1600" b="1" dirty="0">
                <a:solidFill>
                  <a:srgbClr val="F652A0"/>
                </a:solidFill>
                <a:latin typeface="+mn-lt"/>
              </a:rPr>
              <a:t>Before this session, please:</a:t>
            </a:r>
          </a:p>
          <a:p>
            <a:pPr marL="0" indent="0">
              <a:buNone/>
            </a:pPr>
            <a:endParaRPr lang="en-GB" sz="1600" b="1" dirty="0">
              <a:solidFill>
                <a:srgbClr val="F652A0"/>
              </a:solidFill>
              <a:latin typeface="+mn-lt"/>
            </a:endParaRPr>
          </a:p>
          <a:p>
            <a:pPr marL="514350" indent="-514350">
              <a:buFont typeface="+mj-lt"/>
              <a:buAutoNum type="arabicPeriod"/>
            </a:pPr>
            <a:r>
              <a:rPr lang="en-GB" sz="1600" dirty="0">
                <a:solidFill>
                  <a:srgbClr val="F652A0"/>
                </a:solidFill>
                <a:latin typeface="+mn-lt"/>
              </a:rPr>
              <a:t>Consider the audience you are delivering this to and adapt as necessary, including size of cohort, age group and for students with additional needs. </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Plan the session and adapt the slides as needed in terms of interactivity, internet/IT access and whether you will do any live demos of any websites. </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Check the videos have downloaded to your device and are embedded in the slide should you wish to include them. </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Hide or unhide the appropriate slides depending on your audience, the length of session and delivery method e.g. virtual or face to face. </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Note, the script is not designed to be read word for word – please include what is relevant and adapt the script to the needs of your audience as appropriate.</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Add in local examples and local labour market information where required. </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Ensure you refer to the interactivity slide deck and the script to add interactive activities to your session.</a:t>
            </a:r>
          </a:p>
          <a:p>
            <a:pPr marL="514350" indent="-514350">
              <a:buFont typeface="+mj-lt"/>
              <a:buAutoNum type="arabicPeriod"/>
            </a:pPr>
            <a:endParaRPr lang="en-GB" sz="1600" dirty="0">
              <a:solidFill>
                <a:srgbClr val="F652A0"/>
              </a:solidFill>
              <a:latin typeface="+mn-lt"/>
            </a:endParaRPr>
          </a:p>
          <a:p>
            <a:pPr marL="514350" indent="-514350">
              <a:buFont typeface="+mj-lt"/>
              <a:buAutoNum type="arabicPeriod"/>
            </a:pPr>
            <a:r>
              <a:rPr lang="en-GB" sz="1600" dirty="0">
                <a:solidFill>
                  <a:srgbClr val="F652A0"/>
                </a:solidFill>
                <a:latin typeface="+mn-lt"/>
              </a:rPr>
              <a:t>Please review slide 2 for rough timings on each section of the session and adapt accordingly.</a:t>
            </a:r>
          </a:p>
          <a:p>
            <a:pPr marL="514350" indent="-514350">
              <a:buFont typeface="+mj-lt"/>
              <a:buAutoNum type="arabicPeriod"/>
            </a:pPr>
            <a:endParaRPr lang="en-GB" sz="1600" dirty="0">
              <a:solidFill>
                <a:srgbClr val="F652A0"/>
              </a:solidFill>
              <a:latin typeface="+mn-lt"/>
            </a:endParaRPr>
          </a:p>
          <a:p>
            <a:br>
              <a:rPr lang="en-GB" sz="1600" dirty="0">
                <a:solidFill>
                  <a:srgbClr val="F652A0"/>
                </a:solidFill>
                <a:latin typeface="+mn-lt"/>
              </a:rPr>
            </a:br>
            <a:r>
              <a:rPr lang="en-GB" sz="1600" dirty="0">
                <a:solidFill>
                  <a:srgbClr val="F652A0"/>
                </a:solidFill>
                <a:latin typeface="+mn-lt"/>
              </a:rPr>
              <a:t>This presentation will roughly take </a:t>
            </a:r>
            <a:r>
              <a:rPr lang="en-GB" sz="1600" b="1" dirty="0">
                <a:solidFill>
                  <a:srgbClr val="F652A0"/>
                </a:solidFill>
                <a:latin typeface="+mn-lt"/>
              </a:rPr>
              <a:t>20 - 25 minutes</a:t>
            </a:r>
            <a:r>
              <a:rPr lang="en-GB" sz="1600" dirty="0">
                <a:solidFill>
                  <a:srgbClr val="F652A0"/>
                </a:solidFill>
                <a:latin typeface="+mn-lt"/>
              </a:rPr>
              <a:t>. </a:t>
            </a:r>
          </a:p>
          <a:p>
            <a:pPr marL="0" indent="0">
              <a:buNone/>
            </a:pPr>
            <a:r>
              <a:rPr lang="en-GB" sz="1600" dirty="0">
                <a:solidFill>
                  <a:srgbClr val="F652A0"/>
                </a:solidFill>
                <a:latin typeface="+mn-lt"/>
              </a:rPr>
              <a:t>       </a:t>
            </a:r>
          </a:p>
          <a:p>
            <a:pPr marL="0" indent="0">
              <a:buNone/>
            </a:pPr>
            <a:endParaRPr lang="en-GB" sz="1600" dirty="0">
              <a:solidFill>
                <a:srgbClr val="F652A0"/>
              </a:solidFill>
              <a:latin typeface="+mn-lt"/>
            </a:endParaRPr>
          </a:p>
          <a:p>
            <a:pPr marL="0" indent="0">
              <a:buNone/>
            </a:pPr>
            <a:r>
              <a:rPr lang="en-GB" sz="1600" dirty="0">
                <a:solidFill>
                  <a:srgbClr val="F652A0"/>
                </a:solidFill>
                <a:latin typeface="+mn-lt"/>
              </a:rPr>
              <a:t>PLEASE ENSURE THIS SLIDE IS HIDDEN BEFORE PRESENTING</a:t>
            </a:r>
          </a:p>
          <a:p>
            <a:endParaRPr lang="en-GB" sz="1600" dirty="0">
              <a:solidFill>
                <a:srgbClr val="F652A0"/>
              </a:solidFill>
              <a:latin typeface="+mn-lt"/>
            </a:endParaRPr>
          </a:p>
        </p:txBody>
      </p:sp>
    </p:spTree>
    <p:extLst>
      <p:ext uri="{BB962C8B-B14F-4D97-AF65-F5344CB8AC3E}">
        <p14:creationId xmlns:p14="http://schemas.microsoft.com/office/powerpoint/2010/main" val="16248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with medium confidence">
            <a:extLst>
              <a:ext uri="{FF2B5EF4-FFF2-40B4-BE49-F238E27FC236}">
                <a16:creationId xmlns:a16="http://schemas.microsoft.com/office/drawing/2014/main" id="{404F511E-BE00-CFA3-C358-D2F2AC20163E}"/>
              </a:ext>
            </a:extLst>
          </p:cNvPr>
          <p:cNvPicPr>
            <a:picLocks noChangeAspect="1"/>
          </p:cNvPicPr>
          <p:nvPr/>
        </p:nvPicPr>
        <p:blipFill rotWithShape="1">
          <a:blip r:embed="rId3">
            <a:extLst>
              <a:ext uri="{28A0092B-C50C-407E-A947-70E740481C1C}">
                <a14:useLocalDpi xmlns:a14="http://schemas.microsoft.com/office/drawing/2010/main" val="0"/>
              </a:ext>
            </a:extLst>
          </a:blip>
          <a:srcRect l="23416" r="51417" b="47556"/>
          <a:stretch/>
        </p:blipFill>
        <p:spPr>
          <a:xfrm>
            <a:off x="4500880" y="-91440"/>
            <a:ext cx="3068320" cy="3596640"/>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FCB6E925-9A53-FED4-1D32-9602E39B4DEE}"/>
              </a:ext>
            </a:extLst>
          </p:cNvPr>
          <p:cNvPicPr>
            <a:picLocks noChangeAspect="1"/>
          </p:cNvPicPr>
          <p:nvPr/>
        </p:nvPicPr>
        <p:blipFill rotWithShape="1">
          <a:blip r:embed="rId3">
            <a:extLst>
              <a:ext uri="{28A0092B-C50C-407E-A947-70E740481C1C}">
                <a14:useLocalDpi xmlns:a14="http://schemas.microsoft.com/office/drawing/2010/main" val="0"/>
              </a:ext>
            </a:extLst>
          </a:blip>
          <a:srcRect l="54583" r="20917" b="48667"/>
          <a:stretch/>
        </p:blipFill>
        <p:spPr>
          <a:xfrm>
            <a:off x="8300720" y="-91440"/>
            <a:ext cx="2987040" cy="3520440"/>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B2B5C191-F0F5-3669-0609-F9AE1A7F1252}"/>
              </a:ext>
            </a:extLst>
          </p:cNvPr>
          <p:cNvPicPr>
            <a:picLocks noChangeAspect="1"/>
          </p:cNvPicPr>
          <p:nvPr/>
        </p:nvPicPr>
        <p:blipFill rotWithShape="1">
          <a:blip r:embed="rId3">
            <a:extLst>
              <a:ext uri="{28A0092B-C50C-407E-A947-70E740481C1C}">
                <a14:useLocalDpi xmlns:a14="http://schemas.microsoft.com/office/drawing/2010/main" val="0"/>
              </a:ext>
            </a:extLst>
          </a:blip>
          <a:srcRect l="55417" t="51333" r="20084"/>
          <a:stretch/>
        </p:blipFill>
        <p:spPr>
          <a:xfrm>
            <a:off x="8402320" y="3429000"/>
            <a:ext cx="2987040" cy="3337560"/>
          </a:xfrm>
          <a:prstGeom prst="rect">
            <a:avLst/>
          </a:prstGeom>
        </p:spPr>
      </p:pic>
      <p:sp>
        <p:nvSpPr>
          <p:cNvPr id="10" name="TextBox 9">
            <a:extLst>
              <a:ext uri="{FF2B5EF4-FFF2-40B4-BE49-F238E27FC236}">
                <a16:creationId xmlns:a16="http://schemas.microsoft.com/office/drawing/2014/main" id="{9C0C50AE-3B62-E8DA-B6BD-8D559BE3C5BD}"/>
              </a:ext>
            </a:extLst>
          </p:cNvPr>
          <p:cNvSpPr txBox="1"/>
          <p:nvPr/>
        </p:nvSpPr>
        <p:spPr>
          <a:xfrm>
            <a:off x="205528" y="1815869"/>
            <a:ext cx="3068319"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How an  apprenticeship is delivered</a:t>
            </a:r>
          </a:p>
        </p:txBody>
      </p:sp>
      <p:pic>
        <p:nvPicPr>
          <p:cNvPr id="3" name="Picture 2" descr="A screenshot of a video game&#10;&#10;Description automatically generated with medium confidence">
            <a:extLst>
              <a:ext uri="{FF2B5EF4-FFF2-40B4-BE49-F238E27FC236}">
                <a16:creationId xmlns:a16="http://schemas.microsoft.com/office/drawing/2014/main" id="{3865EE22-8F01-CA80-1D08-465067EAABF4}"/>
              </a:ext>
            </a:extLst>
          </p:cNvPr>
          <p:cNvPicPr>
            <a:picLocks noChangeAspect="1"/>
          </p:cNvPicPr>
          <p:nvPr/>
        </p:nvPicPr>
        <p:blipFill rotWithShape="1">
          <a:blip r:embed="rId4">
            <a:extLst>
              <a:ext uri="{28A0092B-C50C-407E-A947-70E740481C1C}">
                <a14:useLocalDpi xmlns:a14="http://schemas.microsoft.com/office/drawing/2010/main" val="0"/>
              </a:ext>
            </a:extLst>
          </a:blip>
          <a:srcRect l="16500" t="51111" r="44667"/>
          <a:stretch/>
        </p:blipFill>
        <p:spPr>
          <a:xfrm>
            <a:off x="3728720" y="3429000"/>
            <a:ext cx="4734560" cy="3352800"/>
          </a:xfrm>
          <a:prstGeom prst="rect">
            <a:avLst/>
          </a:prstGeom>
        </p:spPr>
      </p:pic>
    </p:spTree>
    <p:extLst>
      <p:ext uri="{BB962C8B-B14F-4D97-AF65-F5344CB8AC3E}">
        <p14:creationId xmlns:p14="http://schemas.microsoft.com/office/powerpoint/2010/main" val="3318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0429D73-2025-469A-6C96-6B449CA903BE}"/>
              </a:ext>
            </a:extLst>
          </p:cNvPr>
          <p:cNvPicPr>
            <a:picLocks noChangeAspect="1"/>
          </p:cNvPicPr>
          <p:nvPr/>
        </p:nvPicPr>
        <p:blipFill rotWithShape="1">
          <a:blip r:embed="rId3">
            <a:extLst>
              <a:ext uri="{28A0092B-C50C-407E-A947-70E740481C1C}">
                <a14:useLocalDpi xmlns:a14="http://schemas.microsoft.com/office/drawing/2010/main" val="0"/>
              </a:ext>
            </a:extLst>
          </a:blip>
          <a:srcRect r="67717"/>
          <a:stretch/>
        </p:blipFill>
        <p:spPr>
          <a:xfrm>
            <a:off x="3078481" y="800100"/>
            <a:ext cx="3017519" cy="52578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79EFA1A3-78D7-A063-D0A4-3CE146ADD985}"/>
              </a:ext>
            </a:extLst>
          </p:cNvPr>
          <p:cNvPicPr>
            <a:picLocks noChangeAspect="1"/>
          </p:cNvPicPr>
          <p:nvPr/>
        </p:nvPicPr>
        <p:blipFill rotWithShape="1">
          <a:blip r:embed="rId3">
            <a:extLst>
              <a:ext uri="{28A0092B-C50C-407E-A947-70E740481C1C}">
                <a14:useLocalDpi xmlns:a14="http://schemas.microsoft.com/office/drawing/2010/main" val="0"/>
              </a:ext>
            </a:extLst>
          </a:blip>
          <a:srcRect l="32282" r="35435"/>
          <a:stretch/>
        </p:blipFill>
        <p:spPr>
          <a:xfrm>
            <a:off x="6095999" y="800100"/>
            <a:ext cx="3017519" cy="52578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6D5A7E6-6328-18A9-DEB3-AD04D1D7649D}"/>
              </a:ext>
            </a:extLst>
          </p:cNvPr>
          <p:cNvPicPr>
            <a:picLocks noChangeAspect="1"/>
          </p:cNvPicPr>
          <p:nvPr/>
        </p:nvPicPr>
        <p:blipFill rotWithShape="1">
          <a:blip r:embed="rId3">
            <a:extLst>
              <a:ext uri="{28A0092B-C50C-407E-A947-70E740481C1C}">
                <a14:useLocalDpi xmlns:a14="http://schemas.microsoft.com/office/drawing/2010/main" val="0"/>
              </a:ext>
            </a:extLst>
          </a:blip>
          <a:srcRect l="63369"/>
          <a:stretch/>
        </p:blipFill>
        <p:spPr>
          <a:xfrm>
            <a:off x="9001759" y="800100"/>
            <a:ext cx="3423921" cy="5257800"/>
          </a:xfrm>
          <a:prstGeom prst="rect">
            <a:avLst/>
          </a:prstGeom>
        </p:spPr>
      </p:pic>
      <p:sp>
        <p:nvSpPr>
          <p:cNvPr id="8" name="TextBox 7">
            <a:extLst>
              <a:ext uri="{FF2B5EF4-FFF2-40B4-BE49-F238E27FC236}">
                <a16:creationId xmlns:a16="http://schemas.microsoft.com/office/drawing/2014/main" id="{1B4F7CB5-B1F2-6AAF-A794-21002DB9F99E}"/>
              </a:ext>
            </a:extLst>
          </p:cNvPr>
          <p:cNvSpPr txBox="1"/>
          <p:nvPr/>
        </p:nvSpPr>
        <p:spPr>
          <a:xfrm>
            <a:off x="449369" y="1968269"/>
            <a:ext cx="2743200"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Life as an apprentice</a:t>
            </a:r>
          </a:p>
        </p:txBody>
      </p:sp>
    </p:spTree>
    <p:extLst>
      <p:ext uri="{BB962C8B-B14F-4D97-AF65-F5344CB8AC3E}">
        <p14:creationId xmlns:p14="http://schemas.microsoft.com/office/powerpoint/2010/main" val="38875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36B977D-A0CB-0959-4385-505055D9A68D}"/>
              </a:ext>
            </a:extLst>
          </p:cNvPr>
          <p:cNvPicPr>
            <a:picLocks noChangeAspect="1"/>
          </p:cNvPicPr>
          <p:nvPr/>
        </p:nvPicPr>
        <p:blipFill rotWithShape="1">
          <a:blip r:embed="rId3">
            <a:extLst>
              <a:ext uri="{28A0092B-C50C-407E-A947-70E740481C1C}">
                <a14:useLocalDpi xmlns:a14="http://schemas.microsoft.com/office/drawing/2010/main" val="0"/>
              </a:ext>
            </a:extLst>
          </a:blip>
          <a:srcRect l="19110" r="50068" b="51461"/>
          <a:stretch/>
        </p:blipFill>
        <p:spPr>
          <a:xfrm>
            <a:off x="4121063" y="100208"/>
            <a:ext cx="3757808" cy="3328792"/>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7A6AF3B-9FE7-F20B-7EB2-E4FDD6109F80}"/>
              </a:ext>
            </a:extLst>
          </p:cNvPr>
          <p:cNvPicPr>
            <a:picLocks noChangeAspect="1"/>
          </p:cNvPicPr>
          <p:nvPr/>
        </p:nvPicPr>
        <p:blipFill rotWithShape="1">
          <a:blip r:embed="rId3">
            <a:extLst>
              <a:ext uri="{28A0092B-C50C-407E-A947-70E740481C1C}">
                <a14:useLocalDpi xmlns:a14="http://schemas.microsoft.com/office/drawing/2010/main" val="0"/>
              </a:ext>
            </a:extLst>
          </a:blip>
          <a:srcRect l="51061" t="-51461" r="19247" b="51461"/>
          <a:stretch/>
        </p:blipFill>
        <p:spPr>
          <a:xfrm>
            <a:off x="8016655" y="-3429000"/>
            <a:ext cx="3620023" cy="68580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AA3150CF-1965-B85C-B2C4-EAAFA0F065A7}"/>
              </a:ext>
            </a:extLst>
          </p:cNvPr>
          <p:cNvPicPr>
            <a:picLocks noChangeAspect="1"/>
          </p:cNvPicPr>
          <p:nvPr/>
        </p:nvPicPr>
        <p:blipFill rotWithShape="1">
          <a:blip r:embed="rId3">
            <a:extLst>
              <a:ext uri="{28A0092B-C50C-407E-A947-70E740481C1C}">
                <a14:useLocalDpi xmlns:a14="http://schemas.microsoft.com/office/drawing/2010/main" val="0"/>
              </a:ext>
            </a:extLst>
          </a:blip>
          <a:srcRect l="20240" t="48539" r="50068"/>
          <a:stretch/>
        </p:blipFill>
        <p:spPr>
          <a:xfrm>
            <a:off x="4258848" y="3429000"/>
            <a:ext cx="3620023" cy="352920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6C36574-ACCD-7463-27B5-825232C99828}"/>
              </a:ext>
            </a:extLst>
          </p:cNvPr>
          <p:cNvPicPr>
            <a:picLocks noChangeAspect="1"/>
          </p:cNvPicPr>
          <p:nvPr/>
        </p:nvPicPr>
        <p:blipFill rotWithShape="1">
          <a:blip r:embed="rId3">
            <a:extLst>
              <a:ext uri="{28A0092B-C50C-407E-A947-70E740481C1C}">
                <a14:useLocalDpi xmlns:a14="http://schemas.microsoft.com/office/drawing/2010/main" val="0"/>
              </a:ext>
            </a:extLst>
          </a:blip>
          <a:srcRect l="49931" t="48539" r="20377"/>
          <a:stretch/>
        </p:blipFill>
        <p:spPr>
          <a:xfrm>
            <a:off x="7878871" y="3428998"/>
            <a:ext cx="3620024" cy="3529209"/>
          </a:xfrm>
          <a:prstGeom prst="rect">
            <a:avLst/>
          </a:prstGeom>
        </p:spPr>
      </p:pic>
      <p:sp>
        <p:nvSpPr>
          <p:cNvPr id="8" name="TextBox 7">
            <a:extLst>
              <a:ext uri="{FF2B5EF4-FFF2-40B4-BE49-F238E27FC236}">
                <a16:creationId xmlns:a16="http://schemas.microsoft.com/office/drawing/2014/main" id="{CB86BE78-E79B-D103-D639-2021A8C76938}"/>
              </a:ext>
            </a:extLst>
          </p:cNvPr>
          <p:cNvSpPr txBox="1"/>
          <p:nvPr/>
        </p:nvSpPr>
        <p:spPr>
          <a:xfrm>
            <a:off x="449369" y="1968269"/>
            <a:ext cx="2743200"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How to find a higher/degree apprenticeship</a:t>
            </a:r>
          </a:p>
        </p:txBody>
      </p:sp>
    </p:spTree>
    <p:extLst>
      <p:ext uri="{BB962C8B-B14F-4D97-AF65-F5344CB8AC3E}">
        <p14:creationId xmlns:p14="http://schemas.microsoft.com/office/powerpoint/2010/main" val="5388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Word&#10;&#10;Description automatically generated">
            <a:extLst>
              <a:ext uri="{FF2B5EF4-FFF2-40B4-BE49-F238E27FC236}">
                <a16:creationId xmlns:a16="http://schemas.microsoft.com/office/drawing/2014/main" id="{CC34DA9B-390C-FD93-01A3-25F2BD300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Content Placeholder 8" descr="A qr code on a black background&#10;&#10;Description automatically generated">
            <a:extLst>
              <a:ext uri="{FF2B5EF4-FFF2-40B4-BE49-F238E27FC236}">
                <a16:creationId xmlns:a16="http://schemas.microsoft.com/office/drawing/2014/main" id="{632D4BFB-90BC-1874-65F9-905547356DA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89200" y="2531097"/>
            <a:ext cx="4969599" cy="4166005"/>
          </a:xfrm>
        </p:spPr>
      </p:pic>
      <p:pic>
        <p:nvPicPr>
          <p:cNvPr id="5" name="Picture 4">
            <a:extLst>
              <a:ext uri="{FF2B5EF4-FFF2-40B4-BE49-F238E27FC236}">
                <a16:creationId xmlns:a16="http://schemas.microsoft.com/office/drawing/2014/main" id="{70BA1C99-0C11-730B-A7A3-361CCE179915}"/>
              </a:ext>
            </a:extLst>
          </p:cNvPr>
          <p:cNvPicPr>
            <a:picLocks noChangeAspect="1"/>
          </p:cNvPicPr>
          <p:nvPr/>
        </p:nvPicPr>
        <p:blipFill>
          <a:blip r:embed="rId5"/>
          <a:stretch>
            <a:fillRect/>
          </a:stretch>
        </p:blipFill>
        <p:spPr>
          <a:xfrm>
            <a:off x="5698331" y="-1134331"/>
            <a:ext cx="4351338" cy="4351338"/>
          </a:xfrm>
          <a:prstGeom prst="rect">
            <a:avLst/>
          </a:prstGeom>
        </p:spPr>
      </p:pic>
      <p:sp>
        <p:nvSpPr>
          <p:cNvPr id="6" name="TextBox 5">
            <a:extLst>
              <a:ext uri="{FF2B5EF4-FFF2-40B4-BE49-F238E27FC236}">
                <a16:creationId xmlns:a16="http://schemas.microsoft.com/office/drawing/2014/main" id="{C6A01ECA-D6B8-90F9-9C88-D9EE21D2C572}"/>
              </a:ext>
            </a:extLst>
          </p:cNvPr>
          <p:cNvSpPr txBox="1"/>
          <p:nvPr/>
        </p:nvSpPr>
        <p:spPr>
          <a:xfrm>
            <a:off x="3294743" y="1901372"/>
            <a:ext cx="9158514" cy="646331"/>
          </a:xfrm>
          <a:prstGeom prst="rect">
            <a:avLst/>
          </a:prstGeom>
          <a:noFill/>
        </p:spPr>
        <p:txBody>
          <a:bodyPr wrap="square" rtlCol="0">
            <a:spAutoFit/>
          </a:bodyPr>
          <a:lstStyle/>
          <a:p>
            <a:pPr algn="ctr"/>
            <a:r>
              <a:rPr lang="en-GB" sz="3600" u="sng" dirty="0"/>
              <a:t>www.yorkshireapprenticeshipservice.co.uk</a:t>
            </a:r>
          </a:p>
        </p:txBody>
      </p:sp>
    </p:spTree>
    <p:extLst>
      <p:ext uri="{BB962C8B-B14F-4D97-AF65-F5344CB8AC3E}">
        <p14:creationId xmlns:p14="http://schemas.microsoft.com/office/powerpoint/2010/main" val="3189318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6D28FFF5-FA48-9980-07A4-22FB4AE6EC27}"/>
              </a:ext>
            </a:extLst>
          </p:cNvPr>
          <p:cNvPicPr>
            <a:picLocks noChangeAspect="1"/>
          </p:cNvPicPr>
          <p:nvPr/>
        </p:nvPicPr>
        <p:blipFill rotWithShape="1">
          <a:blip r:embed="rId3">
            <a:extLst>
              <a:ext uri="{28A0092B-C50C-407E-A947-70E740481C1C}">
                <a14:useLocalDpi xmlns:a14="http://schemas.microsoft.com/office/drawing/2010/main" val="0"/>
              </a:ext>
            </a:extLst>
          </a:blip>
          <a:srcRect l="29943"/>
          <a:stretch/>
        </p:blipFill>
        <p:spPr>
          <a:xfrm>
            <a:off x="3650673" y="0"/>
            <a:ext cx="8541327" cy="6858000"/>
          </a:xfrm>
          <a:prstGeom prst="rect">
            <a:avLst/>
          </a:prstGeom>
        </p:spPr>
      </p:pic>
      <p:sp>
        <p:nvSpPr>
          <p:cNvPr id="3" name="TextBox 2">
            <a:extLst>
              <a:ext uri="{FF2B5EF4-FFF2-40B4-BE49-F238E27FC236}">
                <a16:creationId xmlns:a16="http://schemas.microsoft.com/office/drawing/2014/main" id="{78EDF6AC-D49E-0FDA-B96E-25A28246C95E}"/>
              </a:ext>
            </a:extLst>
          </p:cNvPr>
          <p:cNvSpPr txBox="1"/>
          <p:nvPr/>
        </p:nvSpPr>
        <p:spPr>
          <a:xfrm>
            <a:off x="215689" y="1500909"/>
            <a:ext cx="3201304" cy="1815882"/>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Institute for Apprenticeships and Technical Education</a:t>
            </a:r>
          </a:p>
        </p:txBody>
      </p:sp>
    </p:spTree>
    <p:extLst>
      <p:ext uri="{BB962C8B-B14F-4D97-AF65-F5344CB8AC3E}">
        <p14:creationId xmlns:p14="http://schemas.microsoft.com/office/powerpoint/2010/main" val="8359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2CD02A7-0A1E-9FE2-876E-402F1C67304A}"/>
              </a:ext>
            </a:extLst>
          </p:cNvPr>
          <p:cNvSpPr txBox="1"/>
          <p:nvPr/>
        </p:nvSpPr>
        <p:spPr>
          <a:xfrm>
            <a:off x="6468207" y="256675"/>
            <a:ext cx="1301393"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bg1"/>
                </a:solidFill>
                <a:effectLst/>
                <a:latin typeface="+mj-lt"/>
                <a:ea typeface="MS PGothic" panose="020B0600070205080204" pitchFamily="34" charset="-128"/>
              </a:rPr>
              <a:t>date</a:t>
            </a:r>
          </a:p>
        </p:txBody>
      </p:sp>
      <p:sp>
        <p:nvSpPr>
          <p:cNvPr id="12" name="TextBox 11">
            <a:extLst>
              <a:ext uri="{FF2B5EF4-FFF2-40B4-BE49-F238E27FC236}">
                <a16:creationId xmlns:a16="http://schemas.microsoft.com/office/drawing/2014/main" id="{B3425875-84C6-E99C-DCCB-5EEEC58B48AD}"/>
              </a:ext>
            </a:extLst>
          </p:cNvPr>
          <p:cNvSpPr txBox="1"/>
          <p:nvPr/>
        </p:nvSpPr>
        <p:spPr>
          <a:xfrm>
            <a:off x="7893978" y="240078"/>
            <a:ext cx="130139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Weekly salary</a:t>
            </a:r>
          </a:p>
        </p:txBody>
      </p:sp>
      <p:sp>
        <p:nvSpPr>
          <p:cNvPr id="13" name="TextBox 12">
            <a:extLst>
              <a:ext uri="{FF2B5EF4-FFF2-40B4-BE49-F238E27FC236}">
                <a16:creationId xmlns:a16="http://schemas.microsoft.com/office/drawing/2014/main" id="{6BDDD76F-5259-7379-B020-F2536A7FD18B}"/>
              </a:ext>
            </a:extLst>
          </p:cNvPr>
          <p:cNvSpPr txBox="1"/>
          <p:nvPr/>
        </p:nvSpPr>
        <p:spPr>
          <a:xfrm>
            <a:off x="9247949" y="431782"/>
            <a:ext cx="2655168"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Annual salary</a:t>
            </a:r>
          </a:p>
        </p:txBody>
      </p:sp>
      <p:sp>
        <p:nvSpPr>
          <p:cNvPr id="6" name="TextBox 5">
            <a:extLst>
              <a:ext uri="{FF2B5EF4-FFF2-40B4-BE49-F238E27FC236}">
                <a16:creationId xmlns:a16="http://schemas.microsoft.com/office/drawing/2014/main" id="{11C44669-5B3E-892C-DE15-79747073B9B0}"/>
              </a:ext>
            </a:extLst>
          </p:cNvPr>
          <p:cNvSpPr txBox="1"/>
          <p:nvPr/>
        </p:nvSpPr>
        <p:spPr>
          <a:xfrm>
            <a:off x="218826" y="1921612"/>
            <a:ext cx="3238680" cy="1815882"/>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Recent Higher and Degree Apprenticeships in the local area</a:t>
            </a:r>
          </a:p>
        </p:txBody>
      </p:sp>
      <p:graphicFrame>
        <p:nvGraphicFramePr>
          <p:cNvPr id="38" name="Table 37">
            <a:extLst>
              <a:ext uri="{FF2B5EF4-FFF2-40B4-BE49-F238E27FC236}">
                <a16:creationId xmlns:a16="http://schemas.microsoft.com/office/drawing/2014/main" id="{42571DCD-0F4B-F3DC-B959-58EB41AFA199}"/>
              </a:ext>
            </a:extLst>
          </p:cNvPr>
          <p:cNvGraphicFramePr>
            <a:graphicFrameLocks noGrp="1"/>
          </p:cNvGraphicFramePr>
          <p:nvPr>
            <p:extLst>
              <p:ext uri="{D42A27DB-BD31-4B8C-83A1-F6EECF244321}">
                <p14:modId xmlns:p14="http://schemas.microsoft.com/office/powerpoint/2010/main" val="3179416294"/>
              </p:ext>
            </p:extLst>
          </p:nvPr>
        </p:nvGraphicFramePr>
        <p:xfrm>
          <a:off x="3934047" y="467833"/>
          <a:ext cx="7587394" cy="5816236"/>
        </p:xfrm>
        <a:graphic>
          <a:graphicData uri="http://schemas.openxmlformats.org/drawingml/2006/table">
            <a:tbl>
              <a:tblPr/>
              <a:tblGrid>
                <a:gridCol w="4536163">
                  <a:extLst>
                    <a:ext uri="{9D8B030D-6E8A-4147-A177-3AD203B41FA5}">
                      <a16:colId xmlns:a16="http://schemas.microsoft.com/office/drawing/2014/main" val="3683530775"/>
                    </a:ext>
                  </a:extLst>
                </a:gridCol>
                <a:gridCol w="1215294">
                  <a:extLst>
                    <a:ext uri="{9D8B030D-6E8A-4147-A177-3AD203B41FA5}">
                      <a16:colId xmlns:a16="http://schemas.microsoft.com/office/drawing/2014/main" val="2374318363"/>
                    </a:ext>
                  </a:extLst>
                </a:gridCol>
                <a:gridCol w="1835937">
                  <a:extLst>
                    <a:ext uri="{9D8B030D-6E8A-4147-A177-3AD203B41FA5}">
                      <a16:colId xmlns:a16="http://schemas.microsoft.com/office/drawing/2014/main" val="3976575456"/>
                    </a:ext>
                  </a:extLst>
                </a:gridCol>
              </a:tblGrid>
              <a:tr h="10313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Job opportunity</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Level</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Annual salary or weekly pay</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extLst>
                  <a:ext uri="{0D108BD9-81ED-4DB2-BD59-A6C34878D82A}">
                    <a16:rowId xmlns:a16="http://schemas.microsoft.com/office/drawing/2014/main" val="1220880954"/>
                  </a:ext>
                </a:extLst>
              </a:tr>
              <a:tr h="75855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800" b="0" i="0" kern="1200" dirty="0">
                          <a:solidFill>
                            <a:schemeClr val="tx1"/>
                          </a:solidFill>
                          <a:effectLst/>
                          <a:latin typeface="Calibri" panose="020F0502020204030204" pitchFamily="34" charset="0"/>
                          <a:ea typeface="MS PGothic" panose="020B0600070205080204" pitchFamily="34" charset="-128"/>
                          <a:cs typeface="+mn-cs"/>
                        </a:rPr>
                        <a:t>Chartered Management degree programme Morrisons Supermarkets plc UK wide</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£22,000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1768355681"/>
                  </a:ext>
                </a:extLst>
              </a:tr>
              <a:tr h="70952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800" b="0" i="0" kern="1200" dirty="0">
                          <a:solidFill>
                            <a:schemeClr val="tx1"/>
                          </a:solidFill>
                          <a:effectLst/>
                          <a:latin typeface="Calibri" panose="020F0502020204030204" pitchFamily="34" charset="0"/>
                          <a:ea typeface="MS PGothic" panose="020B0600070205080204" pitchFamily="34" charset="-128"/>
                          <a:cs typeface="+mn-cs"/>
                        </a:rPr>
                        <a:t>WSP – Leeds. Several Degree level Construction/Engineering posts</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£18,000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76434122"/>
                  </a:ext>
                </a:extLst>
              </a:tr>
              <a:tr h="70952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800" b="0" i="0" kern="1200" dirty="0">
                          <a:solidFill>
                            <a:schemeClr val="tx1"/>
                          </a:solidFill>
                          <a:effectLst/>
                          <a:latin typeface="Calibri" panose="020F0502020204030204" pitchFamily="34" charset="0"/>
                          <a:ea typeface="MS PGothic" panose="020B0600070205080204" pitchFamily="34" charset="-128"/>
                          <a:cs typeface="+mn-cs"/>
                        </a:rPr>
                        <a:t>PELL FRISCHMANN CONSULTANTS LIMITED Civil Engineering - Wakefield</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£18,000</a:t>
                      </a:r>
                      <a:endParaRPr kumimoji="0" lang="en-GB" altLang="en-US" sz="1800" b="0" i="0" u="none" strike="noStrike" cap="none" normalizeH="0" baseline="0" dirty="0">
                        <a:ln>
                          <a:noFill/>
                        </a:ln>
                        <a:solidFill>
                          <a:schemeClr val="tx1"/>
                        </a:solidFill>
                        <a:effectLst/>
                        <a:latin typeface="+mn-lt"/>
                        <a:ea typeface="MS PGothic" panose="020B0600070205080204" pitchFamily="34" charset="-128"/>
                      </a:endParaRP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4125083217"/>
                  </a:ext>
                </a:extLst>
              </a:tr>
              <a:tr h="72938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tabLst/>
                        <a:defRPr/>
                      </a:pPr>
                      <a:r>
                        <a:rPr lang="en-US" sz="1800" b="0" i="0" kern="1200" dirty="0">
                          <a:solidFill>
                            <a:schemeClr val="tx1"/>
                          </a:solidFill>
                          <a:effectLst/>
                          <a:latin typeface="Calibri" panose="020F0502020204030204" pitchFamily="34" charset="0"/>
                          <a:ea typeface="MS PGothic" panose="020B0600070205080204" pitchFamily="34" charset="-128"/>
                          <a:cs typeface="+mn-cs"/>
                        </a:rPr>
                        <a:t>Social Worker Degree Apprentice – </a:t>
                      </a:r>
                      <a:r>
                        <a:rPr lang="en-US" sz="1800" b="0" i="0" kern="1200" dirty="0" err="1">
                          <a:solidFill>
                            <a:schemeClr val="tx1"/>
                          </a:solidFill>
                          <a:effectLst/>
                          <a:latin typeface="Calibri" panose="020F0502020204030204" pitchFamily="34" charset="0"/>
                          <a:ea typeface="MS PGothic" panose="020B0600070205080204" pitchFamily="34" charset="-128"/>
                          <a:cs typeface="+mn-cs"/>
                        </a:rPr>
                        <a:t>Calderdale</a:t>
                      </a:r>
                      <a:r>
                        <a:rPr lang="en-US" sz="1800" b="0" i="0" kern="1200" dirty="0">
                          <a:solidFill>
                            <a:schemeClr val="tx1"/>
                          </a:solidFill>
                          <a:effectLst/>
                          <a:latin typeface="Calibri" panose="020F0502020204030204" pitchFamily="34" charset="0"/>
                          <a:ea typeface="MS PGothic" panose="020B0600070205080204" pitchFamily="34" charset="-128"/>
                          <a:cs typeface="+mn-cs"/>
                        </a:rPr>
                        <a:t> Council</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£24,496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49134707"/>
                  </a:ext>
                </a:extLst>
              </a:tr>
              <a:tr h="868132">
                <a:tc>
                  <a:txBody>
                    <a:bodyPr/>
                    <a:lstStyle/>
                    <a:p>
                      <a:pPr fontAlgn="base"/>
                      <a:r>
                        <a:rPr lang="en-GB" sz="1800" b="0" i="0" kern="1200" dirty="0">
                          <a:solidFill>
                            <a:schemeClr val="tx1"/>
                          </a:solidFill>
                          <a:effectLst/>
                          <a:latin typeface="+mn-lt"/>
                          <a:ea typeface="+mn-ea"/>
                          <a:cs typeface="+mn-cs"/>
                        </a:rPr>
                        <a:t>Jet 2 – Data and Web Analysis Higher level apprenticeship</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4</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£20,000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1859697512"/>
                  </a:ext>
                </a:extLst>
              </a:tr>
              <a:tr h="100973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0" i="0" kern="1200" dirty="0">
                          <a:solidFill>
                            <a:schemeClr val="tx1"/>
                          </a:solidFill>
                          <a:effectLst/>
                          <a:latin typeface="Calibri" panose="020F0502020204030204" pitchFamily="34" charset="0"/>
                          <a:ea typeface="MS PGothic" panose="020B0600070205080204" pitchFamily="34" charset="-128"/>
                          <a:cs typeface="+mn-cs"/>
                        </a:rPr>
                        <a:t>WYP - Police Community Support Officer Apprenticeship  West Yorkshire Police</a:t>
                      </a:r>
                      <a:endParaRPr lang="en-US" sz="1800" b="1" i="0" kern="1200" dirty="0">
                        <a:solidFill>
                          <a:schemeClr val="tx1"/>
                        </a:solidFill>
                        <a:effectLst/>
                        <a:latin typeface="Calibri" panose="020F050202020403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mn-lt"/>
                        <a:ea typeface="MS PGothic" panose="020B0600070205080204" pitchFamily="34" charset="-128"/>
                      </a:endParaRP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4</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£23,100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09527670"/>
                  </a:ext>
                </a:extLst>
              </a:tr>
            </a:tbl>
          </a:graphicData>
        </a:graphic>
      </p:graphicFrame>
    </p:spTree>
    <p:extLst>
      <p:ext uri="{BB962C8B-B14F-4D97-AF65-F5344CB8AC3E}">
        <p14:creationId xmlns:p14="http://schemas.microsoft.com/office/powerpoint/2010/main" val="101639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1452F9F-4773-4E27-953A-232817116892}"/>
              </a:ext>
            </a:extLst>
          </p:cNvPr>
          <p:cNvSpPr/>
          <p:nvPr/>
        </p:nvSpPr>
        <p:spPr>
          <a:xfrm>
            <a:off x="8283734" y="6127975"/>
            <a:ext cx="2201386" cy="377217"/>
          </a:xfrm>
          <a:prstGeom prst="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1A9965E-E15C-940D-80CD-C880A1BB5828}"/>
              </a:ext>
            </a:extLst>
          </p:cNvPr>
          <p:cNvSpPr/>
          <p:nvPr/>
        </p:nvSpPr>
        <p:spPr>
          <a:xfrm>
            <a:off x="5191526" y="6085750"/>
            <a:ext cx="2510964" cy="419442"/>
          </a:xfrm>
          <a:prstGeom prst="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Rectangle 20">
            <a:extLst>
              <a:ext uri="{FF2B5EF4-FFF2-40B4-BE49-F238E27FC236}">
                <a16:creationId xmlns:a16="http://schemas.microsoft.com/office/drawing/2014/main" id="{910C1404-E714-46A3-9115-96260C94FA6E}"/>
              </a:ext>
            </a:extLst>
          </p:cNvPr>
          <p:cNvSpPr/>
          <p:nvPr/>
        </p:nvSpPr>
        <p:spPr>
          <a:xfrm>
            <a:off x="8283734" y="4014971"/>
            <a:ext cx="2201386" cy="377217"/>
          </a:xfrm>
          <a:prstGeom prst="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Rectangle 19">
            <a:extLst>
              <a:ext uri="{FF2B5EF4-FFF2-40B4-BE49-F238E27FC236}">
                <a16:creationId xmlns:a16="http://schemas.microsoft.com/office/drawing/2014/main" id="{32F3E663-CD7F-5BF2-8DF5-EDA4D8F238B2}"/>
              </a:ext>
            </a:extLst>
          </p:cNvPr>
          <p:cNvSpPr/>
          <p:nvPr/>
        </p:nvSpPr>
        <p:spPr>
          <a:xfrm>
            <a:off x="5679440" y="4014971"/>
            <a:ext cx="1593059" cy="377217"/>
          </a:xfrm>
          <a:prstGeom prst="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84C8931-B3B9-C7C5-6811-8876D5423612}"/>
              </a:ext>
            </a:extLst>
          </p:cNvPr>
          <p:cNvSpPr/>
          <p:nvPr/>
        </p:nvSpPr>
        <p:spPr>
          <a:xfrm>
            <a:off x="4216400" y="543052"/>
            <a:ext cx="7393783" cy="1237995"/>
          </a:xfrm>
          <a:prstGeom prst="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436F5D8-B5EB-3959-7F51-38609FF3EB61}"/>
              </a:ext>
            </a:extLst>
          </p:cNvPr>
          <p:cNvSpPr txBox="1"/>
          <p:nvPr/>
        </p:nvSpPr>
        <p:spPr>
          <a:xfrm>
            <a:off x="449369" y="1968269"/>
            <a:ext cx="2743200"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Relocating for an apprenticeship</a:t>
            </a:r>
          </a:p>
        </p:txBody>
      </p:sp>
      <p:sp>
        <p:nvSpPr>
          <p:cNvPr id="5" name="TextBox 4">
            <a:extLst>
              <a:ext uri="{FF2B5EF4-FFF2-40B4-BE49-F238E27FC236}">
                <a16:creationId xmlns:a16="http://schemas.microsoft.com/office/drawing/2014/main" id="{51522009-EDAC-6407-57EB-96A3F0B5B7CB}"/>
              </a:ext>
            </a:extLst>
          </p:cNvPr>
          <p:cNvSpPr txBox="1"/>
          <p:nvPr/>
        </p:nvSpPr>
        <p:spPr>
          <a:xfrm>
            <a:off x="4221953" y="583639"/>
            <a:ext cx="7393783" cy="1200329"/>
          </a:xfrm>
          <a:prstGeom prst="rect">
            <a:avLst/>
          </a:prstGeom>
          <a:noFill/>
        </p:spPr>
        <p:txBody>
          <a:bodyPr wrap="square" rtlCol="0">
            <a:spAutoFit/>
          </a:bodyPr>
          <a:lstStyle/>
          <a:p>
            <a:pPr algn="ctr"/>
            <a:r>
              <a:rPr lang="en-GB" sz="2400">
                <a:solidFill>
                  <a:schemeClr val="bg1"/>
                </a:solidFill>
              </a:rPr>
              <a:t>You can move to a new place to undertake an apprenticeship in the same way you could for any other type of job.</a:t>
            </a:r>
          </a:p>
        </p:txBody>
      </p:sp>
      <p:sp>
        <p:nvSpPr>
          <p:cNvPr id="6" name="TextBox 5">
            <a:extLst>
              <a:ext uri="{FF2B5EF4-FFF2-40B4-BE49-F238E27FC236}">
                <a16:creationId xmlns:a16="http://schemas.microsoft.com/office/drawing/2014/main" id="{411FF359-98E4-B2E4-5745-28A7FB2E63F5}"/>
              </a:ext>
            </a:extLst>
          </p:cNvPr>
          <p:cNvSpPr txBox="1"/>
          <p:nvPr/>
        </p:nvSpPr>
        <p:spPr>
          <a:xfrm>
            <a:off x="4348848" y="2009453"/>
            <a:ext cx="7393783" cy="461665"/>
          </a:xfrm>
          <a:prstGeom prst="rect">
            <a:avLst/>
          </a:prstGeom>
          <a:noFill/>
        </p:spPr>
        <p:txBody>
          <a:bodyPr wrap="square" rtlCol="0">
            <a:spAutoFit/>
          </a:bodyPr>
          <a:lstStyle/>
          <a:p>
            <a:r>
              <a:rPr lang="en-GB" sz="2400"/>
              <a:t>Things to consider:</a:t>
            </a:r>
          </a:p>
        </p:txBody>
      </p:sp>
      <p:sp>
        <p:nvSpPr>
          <p:cNvPr id="7" name="TextBox 6">
            <a:extLst>
              <a:ext uri="{FF2B5EF4-FFF2-40B4-BE49-F238E27FC236}">
                <a16:creationId xmlns:a16="http://schemas.microsoft.com/office/drawing/2014/main" id="{E24102E3-9C24-C3E7-F0C5-D372F44A7422}"/>
              </a:ext>
            </a:extLst>
          </p:cNvPr>
          <p:cNvSpPr txBox="1"/>
          <p:nvPr/>
        </p:nvSpPr>
        <p:spPr>
          <a:xfrm>
            <a:off x="5831467" y="3972559"/>
            <a:ext cx="1593059" cy="461665"/>
          </a:xfrm>
          <a:prstGeom prst="rect">
            <a:avLst/>
          </a:prstGeom>
          <a:noFill/>
        </p:spPr>
        <p:txBody>
          <a:bodyPr wrap="square" rtlCol="0">
            <a:spAutoFit/>
          </a:bodyPr>
          <a:lstStyle/>
          <a:p>
            <a:r>
              <a:rPr lang="en-GB" sz="2400">
                <a:solidFill>
                  <a:schemeClr val="bg1"/>
                </a:solidFill>
              </a:rPr>
              <a:t>Finances</a:t>
            </a:r>
          </a:p>
        </p:txBody>
      </p:sp>
      <p:sp>
        <p:nvSpPr>
          <p:cNvPr id="8" name="TextBox 7">
            <a:extLst>
              <a:ext uri="{FF2B5EF4-FFF2-40B4-BE49-F238E27FC236}">
                <a16:creationId xmlns:a16="http://schemas.microsoft.com/office/drawing/2014/main" id="{52EE9B1E-99C6-40E9-7E01-8DE6AA138D02}"/>
              </a:ext>
            </a:extLst>
          </p:cNvPr>
          <p:cNvSpPr txBox="1"/>
          <p:nvPr/>
        </p:nvSpPr>
        <p:spPr>
          <a:xfrm>
            <a:off x="8283734" y="3960162"/>
            <a:ext cx="2712243" cy="461665"/>
          </a:xfrm>
          <a:prstGeom prst="rect">
            <a:avLst/>
          </a:prstGeom>
          <a:noFill/>
        </p:spPr>
        <p:txBody>
          <a:bodyPr wrap="square" rtlCol="0">
            <a:spAutoFit/>
          </a:bodyPr>
          <a:lstStyle/>
          <a:p>
            <a:r>
              <a:rPr lang="en-GB" sz="2400">
                <a:solidFill>
                  <a:schemeClr val="bg1"/>
                </a:solidFill>
              </a:rPr>
              <a:t>Accommodation</a:t>
            </a:r>
            <a:r>
              <a:rPr lang="en-GB" sz="2400"/>
              <a:t> </a:t>
            </a:r>
          </a:p>
        </p:txBody>
      </p:sp>
      <p:sp>
        <p:nvSpPr>
          <p:cNvPr id="9" name="TextBox 8">
            <a:extLst>
              <a:ext uri="{FF2B5EF4-FFF2-40B4-BE49-F238E27FC236}">
                <a16:creationId xmlns:a16="http://schemas.microsoft.com/office/drawing/2014/main" id="{C1F4A1F4-5908-4ECB-FC2D-E41A90179C71}"/>
              </a:ext>
            </a:extLst>
          </p:cNvPr>
          <p:cNvSpPr txBox="1"/>
          <p:nvPr/>
        </p:nvSpPr>
        <p:spPr>
          <a:xfrm>
            <a:off x="5090886" y="6059279"/>
            <a:ext cx="2712243" cy="461665"/>
          </a:xfrm>
          <a:prstGeom prst="rect">
            <a:avLst/>
          </a:prstGeom>
          <a:noFill/>
        </p:spPr>
        <p:txBody>
          <a:bodyPr wrap="square" rtlCol="0">
            <a:spAutoFit/>
          </a:bodyPr>
          <a:lstStyle/>
          <a:p>
            <a:pPr algn="ctr"/>
            <a:r>
              <a:rPr lang="en-GB" sz="2400">
                <a:solidFill>
                  <a:schemeClr val="bg1"/>
                </a:solidFill>
              </a:rPr>
              <a:t>Living in a new area</a:t>
            </a:r>
          </a:p>
        </p:txBody>
      </p:sp>
      <p:sp>
        <p:nvSpPr>
          <p:cNvPr id="10" name="TextBox 9">
            <a:extLst>
              <a:ext uri="{FF2B5EF4-FFF2-40B4-BE49-F238E27FC236}">
                <a16:creationId xmlns:a16="http://schemas.microsoft.com/office/drawing/2014/main" id="{FE05CB0E-5096-2BF0-03C1-943E6928EC7B}"/>
              </a:ext>
            </a:extLst>
          </p:cNvPr>
          <p:cNvSpPr txBox="1"/>
          <p:nvPr/>
        </p:nvSpPr>
        <p:spPr>
          <a:xfrm>
            <a:off x="8263413" y="6059279"/>
            <a:ext cx="2712243" cy="461665"/>
          </a:xfrm>
          <a:prstGeom prst="rect">
            <a:avLst/>
          </a:prstGeom>
          <a:noFill/>
        </p:spPr>
        <p:txBody>
          <a:bodyPr wrap="square" rtlCol="0">
            <a:spAutoFit/>
          </a:bodyPr>
          <a:lstStyle/>
          <a:p>
            <a:r>
              <a:rPr lang="en-GB" sz="2400">
                <a:solidFill>
                  <a:schemeClr val="bg1"/>
                </a:solidFill>
              </a:rPr>
              <a:t>Support network</a:t>
            </a:r>
          </a:p>
        </p:txBody>
      </p:sp>
      <p:pic>
        <p:nvPicPr>
          <p:cNvPr id="11" name="Graphic 10" descr="Coins outline">
            <a:extLst>
              <a:ext uri="{FF2B5EF4-FFF2-40B4-BE49-F238E27FC236}">
                <a16:creationId xmlns:a16="http://schemas.microsoft.com/office/drawing/2014/main" id="{27F75166-912C-50EC-2367-BC57316A16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3993" y="2413836"/>
            <a:ext cx="1747520" cy="1747520"/>
          </a:xfrm>
          <a:prstGeom prst="rect">
            <a:avLst/>
          </a:prstGeom>
        </p:spPr>
      </p:pic>
      <p:pic>
        <p:nvPicPr>
          <p:cNvPr id="13" name="Graphic 12" descr="House outline">
            <a:extLst>
              <a:ext uri="{FF2B5EF4-FFF2-40B4-BE49-F238E27FC236}">
                <a16:creationId xmlns:a16="http://schemas.microsoft.com/office/drawing/2014/main" id="{D90E9ACE-0692-5AE4-8B16-72EB07BD88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0814" y="2309487"/>
            <a:ext cx="1747520" cy="1747520"/>
          </a:xfrm>
          <a:prstGeom prst="rect">
            <a:avLst/>
          </a:prstGeom>
        </p:spPr>
      </p:pic>
      <p:pic>
        <p:nvPicPr>
          <p:cNvPr id="15" name="Graphic 14" descr="Hill scene outline">
            <a:extLst>
              <a:ext uri="{FF2B5EF4-FFF2-40B4-BE49-F238E27FC236}">
                <a16:creationId xmlns:a16="http://schemas.microsoft.com/office/drawing/2014/main" id="{214A506B-0068-DFF9-4C98-9BF828AA90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7949" y="4665008"/>
            <a:ext cx="1625152" cy="1625152"/>
          </a:xfrm>
          <a:prstGeom prst="rect">
            <a:avLst/>
          </a:prstGeom>
        </p:spPr>
      </p:pic>
      <p:pic>
        <p:nvPicPr>
          <p:cNvPr id="17" name="Graphic 16" descr="Handshake outline">
            <a:extLst>
              <a:ext uri="{FF2B5EF4-FFF2-40B4-BE49-F238E27FC236}">
                <a16:creationId xmlns:a16="http://schemas.microsoft.com/office/drawing/2014/main" id="{4EE84FC1-BE24-A924-38AC-70E1314C94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0814" y="4494415"/>
            <a:ext cx="1779945" cy="1779945"/>
          </a:xfrm>
          <a:prstGeom prst="rect">
            <a:avLst/>
          </a:prstGeom>
        </p:spPr>
      </p:pic>
    </p:spTree>
    <p:extLst>
      <p:ext uri="{BB962C8B-B14F-4D97-AF65-F5344CB8AC3E}">
        <p14:creationId xmlns:p14="http://schemas.microsoft.com/office/powerpoint/2010/main" val="30186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20" grpId="0" animBg="1"/>
      <p:bldP spid="18" grpId="0" animBg="1"/>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3C2317B1-6189-44B1-9A32-8D2FD0967458}"/>
              </a:ext>
            </a:extLst>
          </p:cNvPr>
          <p:cNvSpPr txBox="1"/>
          <p:nvPr/>
        </p:nvSpPr>
        <p:spPr>
          <a:xfrm>
            <a:off x="7906869" y="2070993"/>
            <a:ext cx="14433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amazing</a:t>
            </a:r>
          </a:p>
        </p:txBody>
      </p:sp>
      <p:pic>
        <p:nvPicPr>
          <p:cNvPr id="2" name="Picture 1" descr="Graphical user interface&#10;&#10;Description automatically generated">
            <a:extLst>
              <a:ext uri="{FF2B5EF4-FFF2-40B4-BE49-F238E27FC236}">
                <a16:creationId xmlns:a16="http://schemas.microsoft.com/office/drawing/2014/main" id="{B2AA638C-4DC8-FB38-EA1D-C8EB1808F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573" y="406959"/>
            <a:ext cx="10745035" cy="6044082"/>
          </a:xfrm>
          <a:prstGeom prst="rect">
            <a:avLst/>
          </a:prstGeom>
        </p:spPr>
      </p:pic>
      <p:sp>
        <p:nvSpPr>
          <p:cNvPr id="3" name="TextBox 2">
            <a:extLst>
              <a:ext uri="{FF2B5EF4-FFF2-40B4-BE49-F238E27FC236}">
                <a16:creationId xmlns:a16="http://schemas.microsoft.com/office/drawing/2014/main" id="{2B7B46E9-47D2-9DD1-BE52-DE7C546A9FEC}"/>
              </a:ext>
            </a:extLst>
          </p:cNvPr>
          <p:cNvSpPr txBox="1"/>
          <p:nvPr/>
        </p:nvSpPr>
        <p:spPr>
          <a:xfrm>
            <a:off x="449369" y="1968269"/>
            <a:ext cx="2743200"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Contact us</a:t>
            </a:r>
          </a:p>
        </p:txBody>
      </p:sp>
    </p:spTree>
    <p:extLst>
      <p:ext uri="{BB962C8B-B14F-4D97-AF65-F5344CB8AC3E}">
        <p14:creationId xmlns:p14="http://schemas.microsoft.com/office/powerpoint/2010/main" val="33041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ext, website&#10;&#10;Description automatically generated">
            <a:extLst>
              <a:ext uri="{FF2B5EF4-FFF2-40B4-BE49-F238E27FC236}">
                <a16:creationId xmlns:a16="http://schemas.microsoft.com/office/drawing/2014/main" id="{E8419956-BB30-BE03-F00B-AB28B865D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6727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A5D9E1C9-3296-3A6D-BAA7-05B3AEC40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930" y="618564"/>
            <a:ext cx="9992660" cy="5620871"/>
          </a:xfrm>
          <a:prstGeom prst="rect">
            <a:avLst/>
          </a:prstGeom>
        </p:spPr>
      </p:pic>
      <p:sp>
        <p:nvSpPr>
          <p:cNvPr id="4" name="TextBox 3">
            <a:extLst>
              <a:ext uri="{FF2B5EF4-FFF2-40B4-BE49-F238E27FC236}">
                <a16:creationId xmlns:a16="http://schemas.microsoft.com/office/drawing/2014/main" id="{49059A2F-781F-2861-C4A7-E8A53C3E0012}"/>
              </a:ext>
            </a:extLst>
          </p:cNvPr>
          <p:cNvSpPr txBox="1"/>
          <p:nvPr/>
        </p:nvSpPr>
        <p:spPr>
          <a:xfrm>
            <a:off x="449369" y="1968269"/>
            <a:ext cx="2743200"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35739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3F6-66EB-4F30-801B-6352DBCCA943}"/>
              </a:ext>
            </a:extLst>
          </p:cNvPr>
          <p:cNvSpPr>
            <a:spLocks noGrp="1"/>
          </p:cNvSpPr>
          <p:nvPr>
            <p:ph type="title"/>
          </p:nvPr>
        </p:nvSpPr>
        <p:spPr>
          <a:xfrm>
            <a:off x="838200" y="242576"/>
            <a:ext cx="10515600" cy="832079"/>
          </a:xfrm>
        </p:spPr>
        <p:txBody>
          <a:bodyPr>
            <a:normAutofit/>
          </a:bodyPr>
          <a:lstStyle/>
          <a:p>
            <a:r>
              <a:rPr lang="en-GB" sz="4000" b="1">
                <a:solidFill>
                  <a:srgbClr val="0070C0"/>
                </a:solidFill>
              </a:rPr>
              <a:t>For ASK partner reference</a:t>
            </a:r>
          </a:p>
        </p:txBody>
      </p:sp>
      <p:sp>
        <p:nvSpPr>
          <p:cNvPr id="3" name="Title 1">
            <a:extLst>
              <a:ext uri="{FF2B5EF4-FFF2-40B4-BE49-F238E27FC236}">
                <a16:creationId xmlns:a16="http://schemas.microsoft.com/office/drawing/2014/main" id="{89B8B26F-D685-4D45-AF26-353689500E79}"/>
              </a:ext>
            </a:extLst>
          </p:cNvPr>
          <p:cNvSpPr txBox="1">
            <a:spLocks/>
          </p:cNvSpPr>
          <p:nvPr/>
        </p:nvSpPr>
        <p:spPr>
          <a:xfrm>
            <a:off x="838200" y="2148250"/>
            <a:ext cx="10515600" cy="28597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60000"/>
              </a:lnSpc>
              <a:buNone/>
            </a:pPr>
            <a:r>
              <a:rPr lang="en-GB" sz="1800" b="1" dirty="0">
                <a:solidFill>
                  <a:srgbClr val="0070C0"/>
                </a:solidFill>
                <a:latin typeface="Arial" panose="020B0604020202020204" pitchFamily="34" charset="0"/>
                <a:cs typeface="Arial" panose="020B0604020202020204" pitchFamily="34" charset="0"/>
              </a:rPr>
              <a:t>Content</a:t>
            </a:r>
          </a:p>
          <a:p>
            <a:pPr marL="0" indent="0">
              <a:lnSpc>
                <a:spcPct val="160000"/>
              </a:lnSpc>
              <a:buNone/>
            </a:pPr>
            <a:endParaRPr lang="en-GB" sz="1800" b="1" dirty="0">
              <a:solidFill>
                <a:srgbClr val="C00000"/>
              </a:solidFill>
              <a:latin typeface="Arial" panose="020B0604020202020204" pitchFamily="34" charset="0"/>
              <a:cs typeface="Arial" panose="020B0604020202020204" pitchFamily="34" charset="0"/>
            </a:endParaRPr>
          </a:p>
          <a:p>
            <a:pPr marL="514350" indent="-514350">
              <a:lnSpc>
                <a:spcPct val="160000"/>
              </a:lnSpc>
              <a:buAutoNum type="arabicPeriod"/>
            </a:pPr>
            <a:r>
              <a:rPr lang="en-GB" sz="1800" dirty="0">
                <a:latin typeface="Arial" panose="020B0604020202020204" pitchFamily="34" charset="0"/>
                <a:cs typeface="Arial" panose="020B0604020202020204" pitchFamily="34" charset="0"/>
              </a:rPr>
              <a:t>Intro </a:t>
            </a:r>
            <a:r>
              <a:rPr lang="en-GB" sz="1800" dirty="0">
                <a:solidFill>
                  <a:schemeClr val="accent1"/>
                </a:solidFill>
                <a:latin typeface="Arial" panose="020B0604020202020204" pitchFamily="34" charset="0"/>
                <a:cs typeface="Arial" panose="020B0604020202020204" pitchFamily="34" charset="0"/>
              </a:rPr>
              <a:t>(1-2 mins) </a:t>
            </a:r>
          </a:p>
          <a:p>
            <a:pPr marL="514350" indent="-514350">
              <a:lnSpc>
                <a:spcPct val="160000"/>
              </a:lnSpc>
              <a:buAutoNum type="arabicPeriod"/>
            </a:pPr>
            <a:r>
              <a:rPr lang="en-GB" sz="1800" dirty="0">
                <a:latin typeface="Arial" panose="020B0604020202020204" pitchFamily="34" charset="0"/>
                <a:cs typeface="Arial" panose="020B0604020202020204" pitchFamily="34" charset="0"/>
              </a:rPr>
              <a:t>What are apprenticeships overview </a:t>
            </a:r>
            <a:r>
              <a:rPr lang="en-GB" sz="1800" dirty="0">
                <a:solidFill>
                  <a:srgbClr val="0070C0"/>
                </a:solidFill>
                <a:latin typeface="Arial" panose="020B0604020202020204" pitchFamily="34" charset="0"/>
                <a:cs typeface="Arial" panose="020B0604020202020204" pitchFamily="34" charset="0"/>
              </a:rPr>
              <a:t>(3-5 mins)</a:t>
            </a:r>
          </a:p>
          <a:p>
            <a:pPr marL="514350" indent="-514350">
              <a:lnSpc>
                <a:spcPct val="160000"/>
              </a:lnSpc>
              <a:buFontTx/>
              <a:buAutoNum type="arabicPeriod"/>
            </a:pPr>
            <a:r>
              <a:rPr lang="en-GB" sz="1800" dirty="0">
                <a:latin typeface="Arial" panose="020B0604020202020204" pitchFamily="34" charset="0"/>
                <a:cs typeface="Arial" panose="020B0604020202020204" pitchFamily="34" charset="0"/>
              </a:rPr>
              <a:t>Higher &amp; degree overview </a:t>
            </a:r>
            <a:r>
              <a:rPr lang="en-GB" sz="1800" dirty="0">
                <a:solidFill>
                  <a:srgbClr val="0070C0"/>
                </a:solidFill>
                <a:latin typeface="Arial" panose="020B0604020202020204" pitchFamily="34" charset="0"/>
                <a:cs typeface="Arial" panose="020B0604020202020204" pitchFamily="34" charset="0"/>
              </a:rPr>
              <a:t>(2-3 mins)</a:t>
            </a:r>
            <a:endParaRPr lang="en-GB" sz="1800" dirty="0">
              <a:latin typeface="Arial" panose="020B0604020202020204" pitchFamily="34" charset="0"/>
              <a:cs typeface="Arial" panose="020B0604020202020204" pitchFamily="34" charset="0"/>
            </a:endParaRPr>
          </a:p>
          <a:p>
            <a:pPr marL="514350" indent="-514350">
              <a:lnSpc>
                <a:spcPct val="160000"/>
              </a:lnSpc>
              <a:buAutoNum type="arabicPeriod"/>
            </a:pPr>
            <a:r>
              <a:rPr lang="en-GB" sz="1800" dirty="0">
                <a:latin typeface="Arial" panose="020B0604020202020204" pitchFamily="34" charset="0"/>
                <a:cs typeface="Arial" panose="020B0604020202020204" pitchFamily="34" charset="0"/>
              </a:rPr>
              <a:t>Degree apprenticeships available and employers </a:t>
            </a:r>
            <a:r>
              <a:rPr lang="en-GB" sz="1800" dirty="0">
                <a:solidFill>
                  <a:srgbClr val="0070C0"/>
                </a:solidFill>
                <a:latin typeface="Arial" panose="020B0604020202020204" pitchFamily="34" charset="0"/>
                <a:cs typeface="Arial" panose="020B0604020202020204" pitchFamily="34" charset="0"/>
              </a:rPr>
              <a:t>(3-5 mins)</a:t>
            </a:r>
          </a:p>
          <a:p>
            <a:pPr marL="514350" indent="-514350">
              <a:lnSpc>
                <a:spcPct val="160000"/>
              </a:lnSpc>
              <a:buAutoNum type="arabicPeriod"/>
            </a:pPr>
            <a:r>
              <a:rPr lang="en-GB" sz="1800" dirty="0">
                <a:latin typeface="Arial" panose="020B0604020202020204" pitchFamily="34" charset="0"/>
                <a:cs typeface="Arial" panose="020B0604020202020204" pitchFamily="34" charset="0"/>
              </a:rPr>
              <a:t>Apprenticeship delivery &amp; life as an apprentice </a:t>
            </a:r>
            <a:r>
              <a:rPr lang="en-GB" sz="1800" dirty="0">
                <a:solidFill>
                  <a:srgbClr val="0070C0"/>
                </a:solidFill>
                <a:latin typeface="Arial" panose="020B0604020202020204" pitchFamily="34" charset="0"/>
                <a:cs typeface="Arial" panose="020B0604020202020204" pitchFamily="34" charset="0"/>
              </a:rPr>
              <a:t>(2-3 mins)</a:t>
            </a:r>
          </a:p>
          <a:p>
            <a:pPr marL="514350" indent="-514350">
              <a:lnSpc>
                <a:spcPct val="160000"/>
              </a:lnSpc>
              <a:buAutoNum type="arabicPeriod"/>
            </a:pPr>
            <a:r>
              <a:rPr lang="en-GB" sz="1800" dirty="0">
                <a:latin typeface="Arial" panose="020B0604020202020204" pitchFamily="34" charset="0"/>
                <a:cs typeface="Arial" panose="020B0604020202020204" pitchFamily="34" charset="0"/>
              </a:rPr>
              <a:t>How to find and apply to higher &amp; degree apprenticeships </a:t>
            </a:r>
            <a:r>
              <a:rPr lang="en-GB" sz="1800" dirty="0">
                <a:solidFill>
                  <a:srgbClr val="0070C0"/>
                </a:solidFill>
                <a:latin typeface="Arial" panose="020B0604020202020204" pitchFamily="34" charset="0"/>
                <a:cs typeface="Arial" panose="020B0604020202020204" pitchFamily="34" charset="0"/>
              </a:rPr>
              <a:t>(3-5 mins)</a:t>
            </a:r>
          </a:p>
          <a:p>
            <a:pPr marL="514350" indent="-514350">
              <a:lnSpc>
                <a:spcPct val="160000"/>
              </a:lnSpc>
              <a:buAutoNum type="arabicPeriod"/>
            </a:pPr>
            <a:r>
              <a:rPr lang="en-GB" sz="1800" dirty="0">
                <a:latin typeface="Arial" panose="020B0604020202020204" pitchFamily="34" charset="0"/>
                <a:cs typeface="Arial" panose="020B0604020202020204" pitchFamily="34" charset="0"/>
              </a:rPr>
              <a:t>Contact us / next steps </a:t>
            </a:r>
            <a:r>
              <a:rPr lang="en-GB" sz="1800" dirty="0">
                <a:solidFill>
                  <a:srgbClr val="0070C0"/>
                </a:solidFill>
                <a:latin typeface="Arial" panose="020B0604020202020204" pitchFamily="34" charset="0"/>
                <a:cs typeface="Arial" panose="020B0604020202020204" pitchFamily="34" charset="0"/>
              </a:rPr>
              <a:t>(1-2 mins)</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08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F6C5A2E5-EBEC-88E6-027F-8A659E189438}"/>
              </a:ext>
            </a:extLst>
          </p:cNvPr>
          <p:cNvPicPr>
            <a:picLocks noChangeAspect="1"/>
          </p:cNvPicPr>
          <p:nvPr/>
        </p:nvPicPr>
        <p:blipFill rotWithShape="1">
          <a:blip r:embed="rId3">
            <a:extLst>
              <a:ext uri="{28A0092B-C50C-407E-A947-70E740481C1C}">
                <a14:useLocalDpi xmlns:a14="http://schemas.microsoft.com/office/drawing/2010/main" val="0"/>
              </a:ext>
            </a:extLst>
          </a:blip>
          <a:srcRect l="40676" t="10824" r="10618" b="12157"/>
          <a:stretch/>
        </p:blipFill>
        <p:spPr>
          <a:xfrm>
            <a:off x="4539725" y="569747"/>
            <a:ext cx="6615953" cy="5884841"/>
          </a:xfrm>
          <a:prstGeom prst="rect">
            <a:avLst/>
          </a:prstGeom>
        </p:spPr>
      </p:pic>
      <p:sp>
        <p:nvSpPr>
          <p:cNvPr id="3" name="TextBox 2">
            <a:extLst>
              <a:ext uri="{FF2B5EF4-FFF2-40B4-BE49-F238E27FC236}">
                <a16:creationId xmlns:a16="http://schemas.microsoft.com/office/drawing/2014/main" id="{A8F91694-9B34-EBF8-E641-9E92B688952E}"/>
              </a:ext>
            </a:extLst>
          </p:cNvPr>
          <p:cNvSpPr txBox="1"/>
          <p:nvPr/>
        </p:nvSpPr>
        <p:spPr>
          <a:xfrm>
            <a:off x="449369" y="1968269"/>
            <a:ext cx="2743200"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Student evaluation form</a:t>
            </a:r>
          </a:p>
        </p:txBody>
      </p:sp>
    </p:spTree>
    <p:extLst>
      <p:ext uri="{BB962C8B-B14F-4D97-AF65-F5344CB8AC3E}">
        <p14:creationId xmlns:p14="http://schemas.microsoft.com/office/powerpoint/2010/main" val="247874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6EEF51-6E40-2082-5889-1B5C470F10D5}"/>
              </a:ext>
            </a:extLst>
          </p:cNvPr>
          <p:cNvSpPr txBox="1"/>
          <p:nvPr/>
        </p:nvSpPr>
        <p:spPr>
          <a:xfrm>
            <a:off x="449369" y="1968269"/>
            <a:ext cx="2743200"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Anything to promote?</a:t>
            </a:r>
          </a:p>
        </p:txBody>
      </p:sp>
    </p:spTree>
    <p:extLst>
      <p:ext uri="{BB962C8B-B14F-4D97-AF65-F5344CB8AC3E}">
        <p14:creationId xmlns:p14="http://schemas.microsoft.com/office/powerpoint/2010/main" val="416650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C7BD9-09FC-20F6-B352-A25C4FA5FF62}"/>
              </a:ext>
            </a:extLst>
          </p:cNvPr>
          <p:cNvSpPr txBox="1"/>
          <p:nvPr/>
        </p:nvSpPr>
        <p:spPr>
          <a:xfrm>
            <a:off x="1148080" y="2105561"/>
            <a:ext cx="4277360" cy="1938992"/>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Higher and Degree apprenticeships</a:t>
            </a:r>
          </a:p>
        </p:txBody>
      </p:sp>
    </p:spTree>
    <p:extLst>
      <p:ext uri="{BB962C8B-B14F-4D97-AF65-F5344CB8AC3E}">
        <p14:creationId xmlns:p14="http://schemas.microsoft.com/office/powerpoint/2010/main" val="24452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rass&#10;&#10;Description automatically generated">
            <a:extLst>
              <a:ext uri="{FF2B5EF4-FFF2-40B4-BE49-F238E27FC236}">
                <a16:creationId xmlns:a16="http://schemas.microsoft.com/office/drawing/2014/main" id="{7453330C-CE4E-DD74-8F40-6EB2EC71E16C}"/>
              </a:ext>
            </a:extLst>
          </p:cNvPr>
          <p:cNvPicPr>
            <a:picLocks noChangeAspect="1"/>
          </p:cNvPicPr>
          <p:nvPr/>
        </p:nvPicPr>
        <p:blipFill rotWithShape="1">
          <a:blip r:embed="rId3">
            <a:extLst>
              <a:ext uri="{28A0092B-C50C-407E-A947-70E740481C1C}">
                <a14:useLocalDpi xmlns:a14="http://schemas.microsoft.com/office/drawing/2010/main" val="0"/>
              </a:ext>
            </a:extLst>
          </a:blip>
          <a:srcRect l="30838" r="1972"/>
          <a:stretch/>
        </p:blipFill>
        <p:spPr>
          <a:xfrm>
            <a:off x="3810842" y="0"/>
            <a:ext cx="8191892" cy="6858000"/>
          </a:xfrm>
          <a:prstGeom prst="rect">
            <a:avLst/>
          </a:prstGeom>
        </p:spPr>
      </p:pic>
      <p:sp>
        <p:nvSpPr>
          <p:cNvPr id="8" name="TextBox 7">
            <a:extLst>
              <a:ext uri="{FF2B5EF4-FFF2-40B4-BE49-F238E27FC236}">
                <a16:creationId xmlns:a16="http://schemas.microsoft.com/office/drawing/2014/main" id="{A4FCD00E-B862-BEAA-4DC3-EC02D1A7F86B}"/>
              </a:ext>
            </a:extLst>
          </p:cNvPr>
          <p:cNvSpPr txBox="1"/>
          <p:nvPr/>
        </p:nvSpPr>
        <p:spPr>
          <a:xfrm>
            <a:off x="4353439" y="1586491"/>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Employed</a:t>
            </a:r>
          </a:p>
        </p:txBody>
      </p:sp>
      <p:sp>
        <p:nvSpPr>
          <p:cNvPr id="9" name="TextBox 8">
            <a:extLst>
              <a:ext uri="{FF2B5EF4-FFF2-40B4-BE49-F238E27FC236}">
                <a16:creationId xmlns:a16="http://schemas.microsoft.com/office/drawing/2014/main" id="{B637E83C-2C06-205C-8ED9-27E05234524E}"/>
              </a:ext>
            </a:extLst>
          </p:cNvPr>
          <p:cNvSpPr txBox="1"/>
          <p:nvPr/>
        </p:nvSpPr>
        <p:spPr>
          <a:xfrm>
            <a:off x="4237062" y="3808027"/>
            <a:ext cx="1704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Paid a </a:t>
            </a: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salary</a:t>
            </a:r>
          </a:p>
        </p:txBody>
      </p:sp>
      <p:sp>
        <p:nvSpPr>
          <p:cNvPr id="10" name="TextBox 9">
            <a:extLst>
              <a:ext uri="{FF2B5EF4-FFF2-40B4-BE49-F238E27FC236}">
                <a16:creationId xmlns:a16="http://schemas.microsoft.com/office/drawing/2014/main" id="{995DA6E4-0C84-8AC4-D7AC-525170F867BB}"/>
              </a:ext>
            </a:extLst>
          </p:cNvPr>
          <p:cNvSpPr txBox="1"/>
          <p:nvPr/>
        </p:nvSpPr>
        <p:spPr>
          <a:xfrm>
            <a:off x="4353441" y="5999818"/>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Contract</a:t>
            </a:r>
          </a:p>
        </p:txBody>
      </p:sp>
      <p:sp>
        <p:nvSpPr>
          <p:cNvPr id="11" name="TextBox 10">
            <a:extLst>
              <a:ext uri="{FF2B5EF4-FFF2-40B4-BE49-F238E27FC236}">
                <a16:creationId xmlns:a16="http://schemas.microsoft.com/office/drawing/2014/main" id="{1FA4913B-37E1-AEE7-C9F5-F1099E151630}"/>
              </a:ext>
            </a:extLst>
          </p:cNvPr>
          <p:cNvSpPr txBox="1"/>
          <p:nvPr/>
        </p:nvSpPr>
        <p:spPr>
          <a:xfrm>
            <a:off x="7165913" y="1586491"/>
            <a:ext cx="147135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 the job </a:t>
            </a:r>
          </a:p>
        </p:txBody>
      </p:sp>
      <p:sp>
        <p:nvSpPr>
          <p:cNvPr id="12" name="TextBox 11">
            <a:extLst>
              <a:ext uri="{FF2B5EF4-FFF2-40B4-BE49-F238E27FC236}">
                <a16:creationId xmlns:a16="http://schemas.microsoft.com/office/drawing/2014/main" id="{464648D7-72A7-7E74-E58E-42995ECB0581}"/>
              </a:ext>
            </a:extLst>
          </p:cNvPr>
          <p:cNvSpPr txBox="1"/>
          <p:nvPr/>
        </p:nvSpPr>
        <p:spPr>
          <a:xfrm>
            <a:off x="6797381" y="3808027"/>
            <a:ext cx="2208416"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Typically 1-6 years</a:t>
            </a:r>
          </a:p>
        </p:txBody>
      </p:sp>
      <p:sp>
        <p:nvSpPr>
          <p:cNvPr id="13" name="TextBox 12">
            <a:extLst>
              <a:ext uri="{FF2B5EF4-FFF2-40B4-BE49-F238E27FC236}">
                <a16:creationId xmlns:a16="http://schemas.microsoft.com/office/drawing/2014/main" id="{4BBA6D0A-9D10-3C1D-DCEB-E9DD0B9E56E6}"/>
              </a:ext>
            </a:extLst>
          </p:cNvPr>
          <p:cNvSpPr txBox="1"/>
          <p:nvPr/>
        </p:nvSpPr>
        <p:spPr>
          <a:xfrm>
            <a:off x="6889758" y="5692041"/>
            <a:ext cx="206650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600+ different apprenticeships</a:t>
            </a:r>
          </a:p>
        </p:txBody>
      </p:sp>
      <p:sp>
        <p:nvSpPr>
          <p:cNvPr id="14" name="TextBox 13">
            <a:extLst>
              <a:ext uri="{FF2B5EF4-FFF2-40B4-BE49-F238E27FC236}">
                <a16:creationId xmlns:a16="http://schemas.microsoft.com/office/drawing/2014/main" id="{7E4F2A14-3E58-7332-3123-AD3F173AEEBE}"/>
              </a:ext>
            </a:extLst>
          </p:cNvPr>
          <p:cNvSpPr txBox="1"/>
          <p:nvPr/>
        </p:nvSpPr>
        <p:spPr>
          <a:xfrm>
            <a:off x="9510797" y="1463380"/>
            <a:ext cx="22908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Intermediate – </a:t>
            </a: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degree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level</a:t>
            </a:r>
          </a:p>
        </p:txBody>
      </p:sp>
      <p:sp>
        <p:nvSpPr>
          <p:cNvPr id="15" name="TextBox 14">
            <a:extLst>
              <a:ext uri="{FF2B5EF4-FFF2-40B4-BE49-F238E27FC236}">
                <a16:creationId xmlns:a16="http://schemas.microsoft.com/office/drawing/2014/main" id="{2BAA3A0C-BEE6-4BBC-A99A-A6B6DB1F1B14}"/>
              </a:ext>
            </a:extLst>
          </p:cNvPr>
          <p:cNvSpPr txBox="1"/>
          <p:nvPr/>
        </p:nvSpPr>
        <p:spPr>
          <a:xfrm>
            <a:off x="9593231" y="3815721"/>
            <a:ext cx="2208416"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responsibilities</a:t>
            </a:r>
          </a:p>
        </p:txBody>
      </p:sp>
      <p:sp>
        <p:nvSpPr>
          <p:cNvPr id="16" name="TextBox 15">
            <a:extLst>
              <a:ext uri="{FF2B5EF4-FFF2-40B4-BE49-F238E27FC236}">
                <a16:creationId xmlns:a16="http://schemas.microsoft.com/office/drawing/2014/main" id="{6861849F-C859-33CF-4CB5-9755AEA4F616}"/>
              </a:ext>
            </a:extLst>
          </p:cNvPr>
          <p:cNvSpPr txBox="1"/>
          <p:nvPr/>
        </p:nvSpPr>
        <p:spPr>
          <a:xfrm>
            <a:off x="9510797" y="5999818"/>
            <a:ext cx="2290850"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the easy option</a:t>
            </a:r>
          </a:p>
        </p:txBody>
      </p:sp>
      <p:sp>
        <p:nvSpPr>
          <p:cNvPr id="4" name="TextBox 3">
            <a:extLst>
              <a:ext uri="{FF2B5EF4-FFF2-40B4-BE49-F238E27FC236}">
                <a16:creationId xmlns:a16="http://schemas.microsoft.com/office/drawing/2014/main" id="{95DF04A0-EE1E-A8F0-C50C-6FEE0E5544D9}"/>
              </a:ext>
            </a:extLst>
          </p:cNvPr>
          <p:cNvSpPr txBox="1"/>
          <p:nvPr/>
        </p:nvSpPr>
        <p:spPr>
          <a:xfrm>
            <a:off x="118435" y="1940434"/>
            <a:ext cx="3361473"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What are apprenticeships?</a:t>
            </a:r>
          </a:p>
        </p:txBody>
      </p:sp>
    </p:spTree>
    <p:extLst>
      <p:ext uri="{BB962C8B-B14F-4D97-AF65-F5344CB8AC3E}">
        <p14:creationId xmlns:p14="http://schemas.microsoft.com/office/powerpoint/2010/main" val="26002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BC1C046-6C6F-0F41-7D7F-D7555DCC5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578" y="774584"/>
            <a:ext cx="9761980" cy="5491114"/>
          </a:xfrm>
          <a:prstGeom prst="rect">
            <a:avLst/>
          </a:prstGeom>
        </p:spPr>
      </p:pic>
      <p:sp>
        <p:nvSpPr>
          <p:cNvPr id="17" name="TextBox 16">
            <a:extLst>
              <a:ext uri="{FF2B5EF4-FFF2-40B4-BE49-F238E27FC236}">
                <a16:creationId xmlns:a16="http://schemas.microsoft.com/office/drawing/2014/main" id="{A64CBD80-C79C-416B-2D7E-E54BA355C26F}"/>
              </a:ext>
            </a:extLst>
          </p:cNvPr>
          <p:cNvSpPr txBox="1"/>
          <p:nvPr/>
        </p:nvSpPr>
        <p:spPr>
          <a:xfrm>
            <a:off x="4508443" y="2300882"/>
            <a:ext cx="1512244" cy="369332"/>
          </a:xfrm>
          <a:prstGeom prst="rect">
            <a:avLst/>
          </a:prstGeom>
          <a:noFill/>
        </p:spPr>
        <p:txBody>
          <a:bodyPr wrap="square">
            <a:spAutoFit/>
          </a:bodyPr>
          <a:lstStyle/>
          <a:p>
            <a:r>
              <a:rPr lang="en-GB" sz="1800" b="0"/>
              <a:t>Intermediate </a:t>
            </a:r>
          </a:p>
        </p:txBody>
      </p:sp>
      <p:sp>
        <p:nvSpPr>
          <p:cNvPr id="18" name="TextBox 17">
            <a:extLst>
              <a:ext uri="{FF2B5EF4-FFF2-40B4-BE49-F238E27FC236}">
                <a16:creationId xmlns:a16="http://schemas.microsoft.com/office/drawing/2014/main" id="{9AFE6069-0898-019D-DC5C-EDFFBAEBB35E}"/>
              </a:ext>
            </a:extLst>
          </p:cNvPr>
          <p:cNvSpPr txBox="1"/>
          <p:nvPr/>
        </p:nvSpPr>
        <p:spPr>
          <a:xfrm>
            <a:off x="4626447" y="3335475"/>
            <a:ext cx="1328963" cy="369332"/>
          </a:xfrm>
          <a:prstGeom prst="rect">
            <a:avLst/>
          </a:prstGeom>
          <a:noFill/>
        </p:spPr>
        <p:txBody>
          <a:bodyPr wrap="square">
            <a:spAutoFit/>
          </a:bodyPr>
          <a:lstStyle/>
          <a:p>
            <a:r>
              <a:rPr lang="en-GB" sz="1800" b="0"/>
              <a:t>Advanced </a:t>
            </a:r>
          </a:p>
        </p:txBody>
      </p:sp>
      <p:sp>
        <p:nvSpPr>
          <p:cNvPr id="19" name="TextBox 18">
            <a:extLst>
              <a:ext uri="{FF2B5EF4-FFF2-40B4-BE49-F238E27FC236}">
                <a16:creationId xmlns:a16="http://schemas.microsoft.com/office/drawing/2014/main" id="{EBA89365-BF46-AF96-DD49-A1BB680C5714}"/>
              </a:ext>
            </a:extLst>
          </p:cNvPr>
          <p:cNvSpPr txBox="1"/>
          <p:nvPr/>
        </p:nvSpPr>
        <p:spPr>
          <a:xfrm>
            <a:off x="4764659" y="4349621"/>
            <a:ext cx="1087225" cy="369332"/>
          </a:xfrm>
          <a:prstGeom prst="rect">
            <a:avLst/>
          </a:prstGeom>
          <a:noFill/>
        </p:spPr>
        <p:txBody>
          <a:bodyPr wrap="square">
            <a:spAutoFit/>
          </a:bodyPr>
          <a:lstStyle/>
          <a:p>
            <a:r>
              <a:rPr lang="en-GB" sz="1800" b="0"/>
              <a:t>Higher </a:t>
            </a:r>
          </a:p>
        </p:txBody>
      </p:sp>
      <p:sp>
        <p:nvSpPr>
          <p:cNvPr id="20" name="TextBox 19">
            <a:extLst>
              <a:ext uri="{FF2B5EF4-FFF2-40B4-BE49-F238E27FC236}">
                <a16:creationId xmlns:a16="http://schemas.microsoft.com/office/drawing/2014/main" id="{725A4B7A-1E5B-44E1-7F26-E4A40F99F783}"/>
              </a:ext>
            </a:extLst>
          </p:cNvPr>
          <p:cNvSpPr txBox="1"/>
          <p:nvPr/>
        </p:nvSpPr>
        <p:spPr>
          <a:xfrm>
            <a:off x="4720925" y="5434184"/>
            <a:ext cx="866508" cy="369332"/>
          </a:xfrm>
          <a:prstGeom prst="rect">
            <a:avLst/>
          </a:prstGeom>
          <a:noFill/>
        </p:spPr>
        <p:txBody>
          <a:bodyPr wrap="square">
            <a:spAutoFit/>
          </a:bodyPr>
          <a:lstStyle/>
          <a:p>
            <a:r>
              <a:rPr lang="en-GB" sz="1800" b="0"/>
              <a:t>Degree</a:t>
            </a:r>
          </a:p>
        </p:txBody>
      </p:sp>
      <p:sp>
        <p:nvSpPr>
          <p:cNvPr id="21" name="TextBox 20">
            <a:extLst>
              <a:ext uri="{FF2B5EF4-FFF2-40B4-BE49-F238E27FC236}">
                <a16:creationId xmlns:a16="http://schemas.microsoft.com/office/drawing/2014/main" id="{FB1D3447-48D6-1A3F-8FC4-F5E58BA93694}"/>
              </a:ext>
            </a:extLst>
          </p:cNvPr>
          <p:cNvSpPr txBox="1"/>
          <p:nvPr/>
        </p:nvSpPr>
        <p:spPr>
          <a:xfrm>
            <a:off x="6738784" y="2306125"/>
            <a:ext cx="1515764" cy="369332"/>
          </a:xfrm>
          <a:prstGeom prst="rect">
            <a:avLst/>
          </a:prstGeom>
          <a:noFill/>
        </p:spPr>
        <p:txBody>
          <a:bodyPr wrap="square">
            <a:spAutoFit/>
          </a:bodyPr>
          <a:lstStyle/>
          <a:p>
            <a:pPr algn="ctr"/>
            <a:r>
              <a:rPr lang="en-GB" sz="1800"/>
              <a:t>2</a:t>
            </a:r>
          </a:p>
        </p:txBody>
      </p:sp>
      <p:sp>
        <p:nvSpPr>
          <p:cNvPr id="22" name="TextBox 21">
            <a:extLst>
              <a:ext uri="{FF2B5EF4-FFF2-40B4-BE49-F238E27FC236}">
                <a16:creationId xmlns:a16="http://schemas.microsoft.com/office/drawing/2014/main" id="{50F00FCC-9B76-9BCA-D471-D7978E9C5F48}"/>
              </a:ext>
            </a:extLst>
          </p:cNvPr>
          <p:cNvSpPr txBox="1"/>
          <p:nvPr/>
        </p:nvSpPr>
        <p:spPr>
          <a:xfrm>
            <a:off x="7156407" y="3312619"/>
            <a:ext cx="713511" cy="376462"/>
          </a:xfrm>
          <a:prstGeom prst="rect">
            <a:avLst/>
          </a:prstGeom>
          <a:noFill/>
        </p:spPr>
        <p:txBody>
          <a:bodyPr wrap="square">
            <a:spAutoFit/>
          </a:bodyPr>
          <a:lstStyle/>
          <a:p>
            <a:pPr algn="ctr"/>
            <a:r>
              <a:rPr lang="en-GB" sz="1800"/>
              <a:t>3</a:t>
            </a:r>
          </a:p>
        </p:txBody>
      </p:sp>
      <p:sp>
        <p:nvSpPr>
          <p:cNvPr id="23" name="TextBox 22">
            <a:extLst>
              <a:ext uri="{FF2B5EF4-FFF2-40B4-BE49-F238E27FC236}">
                <a16:creationId xmlns:a16="http://schemas.microsoft.com/office/drawing/2014/main" id="{7BF510C0-DE0B-05A8-7989-5661C4573EEE}"/>
              </a:ext>
            </a:extLst>
          </p:cNvPr>
          <p:cNvSpPr txBox="1"/>
          <p:nvPr/>
        </p:nvSpPr>
        <p:spPr>
          <a:xfrm>
            <a:off x="7019488" y="4350362"/>
            <a:ext cx="1063820" cy="369332"/>
          </a:xfrm>
          <a:prstGeom prst="rect">
            <a:avLst/>
          </a:prstGeom>
          <a:noFill/>
        </p:spPr>
        <p:txBody>
          <a:bodyPr wrap="square">
            <a:spAutoFit/>
          </a:bodyPr>
          <a:lstStyle/>
          <a:p>
            <a:pPr algn="ctr"/>
            <a:r>
              <a:rPr lang="en-GB" sz="1800"/>
              <a:t>4,5,6 &amp; 7</a:t>
            </a:r>
          </a:p>
        </p:txBody>
      </p:sp>
      <p:sp>
        <p:nvSpPr>
          <p:cNvPr id="24" name="TextBox 23">
            <a:extLst>
              <a:ext uri="{FF2B5EF4-FFF2-40B4-BE49-F238E27FC236}">
                <a16:creationId xmlns:a16="http://schemas.microsoft.com/office/drawing/2014/main" id="{75C432A0-794A-E81F-516C-F40578F99261}"/>
              </a:ext>
            </a:extLst>
          </p:cNvPr>
          <p:cNvSpPr txBox="1"/>
          <p:nvPr/>
        </p:nvSpPr>
        <p:spPr>
          <a:xfrm>
            <a:off x="7179405" y="5434184"/>
            <a:ext cx="743986" cy="369332"/>
          </a:xfrm>
          <a:prstGeom prst="rect">
            <a:avLst/>
          </a:prstGeom>
          <a:noFill/>
        </p:spPr>
        <p:txBody>
          <a:bodyPr wrap="square">
            <a:spAutoFit/>
          </a:bodyPr>
          <a:lstStyle/>
          <a:p>
            <a:r>
              <a:rPr lang="en-GB" sz="1800"/>
              <a:t>6 &amp; 7 </a:t>
            </a:r>
          </a:p>
        </p:txBody>
      </p:sp>
      <p:sp>
        <p:nvSpPr>
          <p:cNvPr id="25" name="TextBox 24">
            <a:extLst>
              <a:ext uri="{FF2B5EF4-FFF2-40B4-BE49-F238E27FC236}">
                <a16:creationId xmlns:a16="http://schemas.microsoft.com/office/drawing/2014/main" id="{3EDAB880-74D5-1564-758E-644C49E7C820}"/>
              </a:ext>
            </a:extLst>
          </p:cNvPr>
          <p:cNvSpPr txBox="1"/>
          <p:nvPr/>
        </p:nvSpPr>
        <p:spPr>
          <a:xfrm>
            <a:off x="9032155" y="2194631"/>
            <a:ext cx="2393524" cy="646331"/>
          </a:xfrm>
          <a:prstGeom prst="rect">
            <a:avLst/>
          </a:prstGeom>
          <a:noFill/>
        </p:spPr>
        <p:txBody>
          <a:bodyPr wrap="square">
            <a:spAutoFit/>
          </a:bodyPr>
          <a:lstStyle/>
          <a:p>
            <a:pPr algn="ctr"/>
            <a:r>
              <a:rPr lang="en-GB" sz="1800"/>
              <a:t>5 GCSE passes at grade </a:t>
            </a:r>
            <a:r>
              <a:rPr lang="en-GB" dirty="0"/>
              <a:t>4-9 (A*-C) </a:t>
            </a:r>
            <a:endParaRPr lang="en-GB" sz="1800"/>
          </a:p>
        </p:txBody>
      </p:sp>
      <p:sp>
        <p:nvSpPr>
          <p:cNvPr id="26" name="TextBox 25">
            <a:extLst>
              <a:ext uri="{FF2B5EF4-FFF2-40B4-BE49-F238E27FC236}">
                <a16:creationId xmlns:a16="http://schemas.microsoft.com/office/drawing/2014/main" id="{5FAF7889-BC01-DE95-B23C-E94A39CE244F}"/>
              </a:ext>
            </a:extLst>
          </p:cNvPr>
          <p:cNvSpPr txBox="1"/>
          <p:nvPr/>
        </p:nvSpPr>
        <p:spPr>
          <a:xfrm>
            <a:off x="8770512" y="3162370"/>
            <a:ext cx="2916810" cy="646331"/>
          </a:xfrm>
          <a:prstGeom prst="rect">
            <a:avLst/>
          </a:prstGeom>
          <a:noFill/>
        </p:spPr>
        <p:txBody>
          <a:bodyPr wrap="square">
            <a:spAutoFit/>
          </a:bodyPr>
          <a:lstStyle/>
          <a:p>
            <a:pPr algn="ctr"/>
            <a:r>
              <a:rPr lang="en-GB" sz="1800"/>
              <a:t>2 A Levels / Level 3 diploma / International Baccalaureate </a:t>
            </a:r>
          </a:p>
        </p:txBody>
      </p:sp>
      <p:sp>
        <p:nvSpPr>
          <p:cNvPr id="27" name="TextBox 26">
            <a:extLst>
              <a:ext uri="{FF2B5EF4-FFF2-40B4-BE49-F238E27FC236}">
                <a16:creationId xmlns:a16="http://schemas.microsoft.com/office/drawing/2014/main" id="{9B758065-5EA3-3E64-3F21-8484D458380C}"/>
              </a:ext>
            </a:extLst>
          </p:cNvPr>
          <p:cNvSpPr txBox="1"/>
          <p:nvPr/>
        </p:nvSpPr>
        <p:spPr>
          <a:xfrm>
            <a:off x="8770512" y="4349621"/>
            <a:ext cx="3136091" cy="369332"/>
          </a:xfrm>
          <a:prstGeom prst="rect">
            <a:avLst/>
          </a:prstGeom>
          <a:noFill/>
        </p:spPr>
        <p:txBody>
          <a:bodyPr wrap="square">
            <a:spAutoFit/>
          </a:bodyPr>
          <a:lstStyle/>
          <a:p>
            <a:pPr algn="ctr"/>
            <a:r>
              <a:rPr lang="en-GB" sz="1800"/>
              <a:t>Foundation degree and above </a:t>
            </a:r>
          </a:p>
        </p:txBody>
      </p:sp>
      <p:sp>
        <p:nvSpPr>
          <p:cNvPr id="28" name="TextBox 27">
            <a:extLst>
              <a:ext uri="{FF2B5EF4-FFF2-40B4-BE49-F238E27FC236}">
                <a16:creationId xmlns:a16="http://schemas.microsoft.com/office/drawing/2014/main" id="{D77E5D2A-6E39-C8F0-2FD8-51B12EE0567A}"/>
              </a:ext>
            </a:extLst>
          </p:cNvPr>
          <p:cNvSpPr txBox="1"/>
          <p:nvPr/>
        </p:nvSpPr>
        <p:spPr>
          <a:xfrm>
            <a:off x="8862982" y="5434184"/>
            <a:ext cx="3043621" cy="369332"/>
          </a:xfrm>
          <a:prstGeom prst="rect">
            <a:avLst/>
          </a:prstGeom>
          <a:noFill/>
        </p:spPr>
        <p:txBody>
          <a:bodyPr wrap="square">
            <a:spAutoFit/>
          </a:bodyPr>
          <a:lstStyle/>
          <a:p>
            <a:pPr algn="ctr"/>
            <a:r>
              <a:rPr lang="en-GB" sz="1800"/>
              <a:t>Bachelor’s or master’s degree</a:t>
            </a:r>
          </a:p>
        </p:txBody>
      </p:sp>
      <p:sp>
        <p:nvSpPr>
          <p:cNvPr id="29" name="TextBox 28">
            <a:extLst>
              <a:ext uri="{FF2B5EF4-FFF2-40B4-BE49-F238E27FC236}">
                <a16:creationId xmlns:a16="http://schemas.microsoft.com/office/drawing/2014/main" id="{69F2248F-E01F-52AC-F2C6-4D6A5088C52A}"/>
              </a:ext>
            </a:extLst>
          </p:cNvPr>
          <p:cNvSpPr txBox="1"/>
          <p:nvPr/>
        </p:nvSpPr>
        <p:spPr>
          <a:xfrm>
            <a:off x="303444" y="2008494"/>
            <a:ext cx="2972120"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The levels of apprenticeships</a:t>
            </a:r>
          </a:p>
        </p:txBody>
      </p:sp>
    </p:spTree>
    <p:extLst>
      <p:ext uri="{BB962C8B-B14F-4D97-AF65-F5344CB8AC3E}">
        <p14:creationId xmlns:p14="http://schemas.microsoft.com/office/powerpoint/2010/main" val="3973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F2FDFC-ECFF-BA7B-90CB-07F78CD81A5A}"/>
              </a:ext>
            </a:extLst>
          </p:cNvPr>
          <p:cNvSpPr txBox="1"/>
          <p:nvPr/>
        </p:nvSpPr>
        <p:spPr>
          <a:xfrm>
            <a:off x="256328" y="1733421"/>
            <a:ext cx="3086311"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Higher and degree apprenticeships</a:t>
            </a:r>
          </a:p>
        </p:txBody>
      </p:sp>
      <p:pic>
        <p:nvPicPr>
          <p:cNvPr id="6" name="Picture 5">
            <a:extLst>
              <a:ext uri="{FF2B5EF4-FFF2-40B4-BE49-F238E27FC236}">
                <a16:creationId xmlns:a16="http://schemas.microsoft.com/office/drawing/2014/main" id="{18DE8C01-762A-924E-B078-56EE6613C443}"/>
              </a:ext>
            </a:extLst>
          </p:cNvPr>
          <p:cNvPicPr>
            <a:picLocks noChangeAspect="1"/>
          </p:cNvPicPr>
          <p:nvPr/>
        </p:nvPicPr>
        <p:blipFill>
          <a:blip r:embed="rId3"/>
          <a:stretch>
            <a:fillRect/>
          </a:stretch>
        </p:blipFill>
        <p:spPr>
          <a:xfrm>
            <a:off x="3705081" y="787852"/>
            <a:ext cx="8486919" cy="4850947"/>
          </a:xfrm>
          <a:prstGeom prst="rect">
            <a:avLst/>
          </a:prstGeom>
        </p:spPr>
      </p:pic>
    </p:spTree>
    <p:extLst>
      <p:ext uri="{BB962C8B-B14F-4D97-AF65-F5344CB8AC3E}">
        <p14:creationId xmlns:p14="http://schemas.microsoft.com/office/powerpoint/2010/main" val="2020768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1135F15-17D3-E72E-B197-C52C8B7C94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0250" y="530626"/>
            <a:ext cx="703273" cy="703273"/>
          </a:xfrm>
          <a:prstGeom prst="rect">
            <a:avLst/>
          </a:prstGeom>
        </p:spPr>
      </p:pic>
      <p:pic>
        <p:nvPicPr>
          <p:cNvPr id="7" name="Graphic 6">
            <a:extLst>
              <a:ext uri="{FF2B5EF4-FFF2-40B4-BE49-F238E27FC236}">
                <a16:creationId xmlns:a16="http://schemas.microsoft.com/office/drawing/2014/main" id="{49B53E29-A7CF-4A1E-F448-AD83E46A90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170" y="353037"/>
            <a:ext cx="923388" cy="923388"/>
          </a:xfrm>
          <a:prstGeom prst="rect">
            <a:avLst/>
          </a:prstGeom>
        </p:spPr>
      </p:pic>
      <p:pic>
        <p:nvPicPr>
          <p:cNvPr id="8" name="Graphic 7">
            <a:extLst>
              <a:ext uri="{FF2B5EF4-FFF2-40B4-BE49-F238E27FC236}">
                <a16:creationId xmlns:a16="http://schemas.microsoft.com/office/drawing/2014/main" id="{518907E2-7FA9-7F76-3AA2-BB49D9727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5924" y="439152"/>
            <a:ext cx="706709" cy="706709"/>
          </a:xfrm>
          <a:prstGeom prst="rect">
            <a:avLst/>
          </a:prstGeom>
        </p:spPr>
      </p:pic>
      <p:pic>
        <p:nvPicPr>
          <p:cNvPr id="9" name="Graphic 8">
            <a:extLst>
              <a:ext uri="{FF2B5EF4-FFF2-40B4-BE49-F238E27FC236}">
                <a16:creationId xmlns:a16="http://schemas.microsoft.com/office/drawing/2014/main" id="{96BF0AE5-03C2-B8CF-FF7C-36DF729612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66097" y="523061"/>
            <a:ext cx="682561" cy="682561"/>
          </a:xfrm>
          <a:prstGeom prst="rect">
            <a:avLst/>
          </a:prstGeom>
        </p:spPr>
      </p:pic>
      <p:pic>
        <p:nvPicPr>
          <p:cNvPr id="11" name="Graphic 10">
            <a:extLst>
              <a:ext uri="{FF2B5EF4-FFF2-40B4-BE49-F238E27FC236}">
                <a16:creationId xmlns:a16="http://schemas.microsoft.com/office/drawing/2014/main" id="{C4A670DE-824A-FDF6-ADCC-2768F8D4F6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35551" y="2583076"/>
            <a:ext cx="838681" cy="838681"/>
          </a:xfrm>
          <a:prstGeom prst="rect">
            <a:avLst/>
          </a:prstGeom>
        </p:spPr>
      </p:pic>
      <p:pic>
        <p:nvPicPr>
          <p:cNvPr id="12" name="Graphic 11" descr="Easel">
            <a:extLst>
              <a:ext uri="{FF2B5EF4-FFF2-40B4-BE49-F238E27FC236}">
                <a16:creationId xmlns:a16="http://schemas.microsoft.com/office/drawing/2014/main" id="{66B08741-3DC8-5517-0B1F-6B0D94A27F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01428" y="2425980"/>
            <a:ext cx="1053538" cy="1053538"/>
          </a:xfrm>
          <a:prstGeom prst="rect">
            <a:avLst/>
          </a:prstGeom>
        </p:spPr>
      </p:pic>
      <p:pic>
        <p:nvPicPr>
          <p:cNvPr id="13" name="Graphic 12">
            <a:extLst>
              <a:ext uri="{FF2B5EF4-FFF2-40B4-BE49-F238E27FC236}">
                <a16:creationId xmlns:a16="http://schemas.microsoft.com/office/drawing/2014/main" id="{818EB0A4-E3F4-659F-FF7E-F3E379E1760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43024" y="2593141"/>
            <a:ext cx="818552" cy="818552"/>
          </a:xfrm>
          <a:prstGeom prst="rect">
            <a:avLst/>
          </a:prstGeom>
        </p:spPr>
      </p:pic>
      <p:pic>
        <p:nvPicPr>
          <p:cNvPr id="14" name="Graphic 13">
            <a:extLst>
              <a:ext uri="{FF2B5EF4-FFF2-40B4-BE49-F238E27FC236}">
                <a16:creationId xmlns:a16="http://schemas.microsoft.com/office/drawing/2014/main" id="{93B3B6E4-16A4-C6BE-BA92-5238A07810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50428" y="4479350"/>
            <a:ext cx="918197" cy="918197"/>
          </a:xfrm>
          <a:prstGeom prst="rect">
            <a:avLst/>
          </a:prstGeom>
        </p:spPr>
      </p:pic>
      <p:pic>
        <p:nvPicPr>
          <p:cNvPr id="15" name="Graphic 14" descr="Newspaper">
            <a:extLst>
              <a:ext uri="{FF2B5EF4-FFF2-40B4-BE49-F238E27FC236}">
                <a16:creationId xmlns:a16="http://schemas.microsoft.com/office/drawing/2014/main" id="{0D35252A-E10C-C706-8BCE-71404970C21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35014" y="4504037"/>
            <a:ext cx="1053538" cy="1053538"/>
          </a:xfrm>
          <a:prstGeom prst="rect">
            <a:avLst/>
          </a:prstGeom>
        </p:spPr>
      </p:pic>
      <p:pic>
        <p:nvPicPr>
          <p:cNvPr id="17" name="Graphic 16">
            <a:extLst>
              <a:ext uri="{FF2B5EF4-FFF2-40B4-BE49-F238E27FC236}">
                <a16:creationId xmlns:a16="http://schemas.microsoft.com/office/drawing/2014/main" id="{F87FDB00-110E-33AF-6546-5ACE3D32519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56394" y="4560663"/>
            <a:ext cx="836884" cy="836884"/>
          </a:xfrm>
          <a:prstGeom prst="rect">
            <a:avLst/>
          </a:prstGeom>
        </p:spPr>
      </p:pic>
      <p:pic>
        <p:nvPicPr>
          <p:cNvPr id="19" name="Graphic 18" descr="Supply And Demand outline">
            <a:extLst>
              <a:ext uri="{FF2B5EF4-FFF2-40B4-BE49-F238E27FC236}">
                <a16:creationId xmlns:a16="http://schemas.microsoft.com/office/drawing/2014/main" id="{58351D95-BDB9-C37E-0108-6AB06DBFB3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424234" y="4490355"/>
            <a:ext cx="1053538" cy="1053538"/>
          </a:xfrm>
          <a:prstGeom prst="rect">
            <a:avLst/>
          </a:prstGeom>
        </p:spPr>
      </p:pic>
      <p:sp>
        <p:nvSpPr>
          <p:cNvPr id="20" name="Rectangle: Rounded Corners 19">
            <a:extLst>
              <a:ext uri="{FF2B5EF4-FFF2-40B4-BE49-F238E27FC236}">
                <a16:creationId xmlns:a16="http://schemas.microsoft.com/office/drawing/2014/main" id="{85DCFB14-A3D9-2FFE-A42A-C5F847828807}"/>
              </a:ext>
            </a:extLst>
          </p:cNvPr>
          <p:cNvSpPr/>
          <p:nvPr/>
        </p:nvSpPr>
        <p:spPr>
          <a:xfrm>
            <a:off x="3890682" y="140064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618EBE4-1FB4-8DCD-7B78-8B9D5460E419}"/>
              </a:ext>
            </a:extLst>
          </p:cNvPr>
          <p:cNvSpPr/>
          <p:nvPr/>
        </p:nvSpPr>
        <p:spPr>
          <a:xfrm>
            <a:off x="6043351" y="139697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8066679A-0FB3-ABAA-F4E0-7397A5291C80}"/>
              </a:ext>
            </a:extLst>
          </p:cNvPr>
          <p:cNvSpPr/>
          <p:nvPr/>
        </p:nvSpPr>
        <p:spPr>
          <a:xfrm>
            <a:off x="8143793" y="1396978"/>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86DD30CA-8A0F-7F95-8169-2C77BA654802}"/>
              </a:ext>
            </a:extLst>
          </p:cNvPr>
          <p:cNvSpPr/>
          <p:nvPr/>
        </p:nvSpPr>
        <p:spPr>
          <a:xfrm>
            <a:off x="10167896" y="139697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75120B5B-BDC7-1901-9808-3EB7234FCFCA}"/>
              </a:ext>
            </a:extLst>
          </p:cNvPr>
          <p:cNvSpPr/>
          <p:nvPr/>
        </p:nvSpPr>
        <p:spPr>
          <a:xfrm>
            <a:off x="3943034" y="3619093"/>
            <a:ext cx="1568808" cy="526769"/>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612914B-D8BF-5153-6728-AB56A3C39B9C}"/>
              </a:ext>
            </a:extLst>
          </p:cNvPr>
          <p:cNvSpPr/>
          <p:nvPr/>
        </p:nvSpPr>
        <p:spPr>
          <a:xfrm>
            <a:off x="6089150" y="359281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21F9311C-CA04-86AB-C70C-1BB6F1D47758}"/>
              </a:ext>
            </a:extLst>
          </p:cNvPr>
          <p:cNvSpPr/>
          <p:nvPr/>
        </p:nvSpPr>
        <p:spPr>
          <a:xfrm>
            <a:off x="8143793" y="3607680"/>
            <a:ext cx="1568808" cy="526769"/>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87880907-409F-7ABA-CA4E-1DB829B3FFC9}"/>
              </a:ext>
            </a:extLst>
          </p:cNvPr>
          <p:cNvSpPr/>
          <p:nvPr/>
        </p:nvSpPr>
        <p:spPr>
          <a:xfrm>
            <a:off x="10167896" y="3619093"/>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29CF539-A73A-4276-027A-F0C7581C316C}"/>
              </a:ext>
            </a:extLst>
          </p:cNvPr>
          <p:cNvSpPr/>
          <p:nvPr/>
        </p:nvSpPr>
        <p:spPr>
          <a:xfrm>
            <a:off x="3950412" y="5586117"/>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496D487A-8617-70EB-47EF-7D3A86A553B6}"/>
              </a:ext>
            </a:extLst>
          </p:cNvPr>
          <p:cNvSpPr/>
          <p:nvPr/>
        </p:nvSpPr>
        <p:spPr>
          <a:xfrm>
            <a:off x="6040008" y="5573488"/>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71B221B1-A382-7107-3A23-DB2C6BFC9213}"/>
              </a:ext>
            </a:extLst>
          </p:cNvPr>
          <p:cNvSpPr/>
          <p:nvPr/>
        </p:nvSpPr>
        <p:spPr>
          <a:xfrm>
            <a:off x="8195715" y="5568724"/>
            <a:ext cx="1568808" cy="526769"/>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3BBCB21F-E96A-1ADA-36C9-0E7D88E04C29}"/>
              </a:ext>
            </a:extLst>
          </p:cNvPr>
          <p:cNvSpPr/>
          <p:nvPr/>
        </p:nvSpPr>
        <p:spPr>
          <a:xfrm>
            <a:off x="10190432" y="5543893"/>
            <a:ext cx="1568808" cy="526769"/>
          </a:xfrm>
          <a:prstGeom prst="roundRect">
            <a:avLst/>
          </a:prstGeom>
          <a:solidFill>
            <a:srgbClr val="0C829A"/>
          </a:solidFill>
          <a:ln>
            <a:solidFill>
              <a:srgbClr val="0C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C4DB78F2-1D62-1FAD-BAD1-B000A05A503E}"/>
              </a:ext>
            </a:extLst>
          </p:cNvPr>
          <p:cNvSpPr txBox="1"/>
          <p:nvPr/>
        </p:nvSpPr>
        <p:spPr>
          <a:xfrm>
            <a:off x="1733822" y="2506387"/>
            <a:ext cx="19288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Aerospace engineer</a:t>
            </a:r>
          </a:p>
        </p:txBody>
      </p:sp>
      <p:sp>
        <p:nvSpPr>
          <p:cNvPr id="80" name="TextBox 79">
            <a:extLst>
              <a:ext uri="{FF2B5EF4-FFF2-40B4-BE49-F238E27FC236}">
                <a16:creationId xmlns:a16="http://schemas.microsoft.com/office/drawing/2014/main" id="{4E7D16F4-0B40-380A-8417-812799925E93}"/>
              </a:ext>
            </a:extLst>
          </p:cNvPr>
          <p:cNvSpPr txBox="1"/>
          <p:nvPr/>
        </p:nvSpPr>
        <p:spPr>
          <a:xfrm>
            <a:off x="4067847" y="1406621"/>
            <a:ext cx="11490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Aerospace engineer</a:t>
            </a:r>
          </a:p>
        </p:txBody>
      </p:sp>
      <p:sp>
        <p:nvSpPr>
          <p:cNvPr id="81" name="TextBox 80">
            <a:extLst>
              <a:ext uri="{FF2B5EF4-FFF2-40B4-BE49-F238E27FC236}">
                <a16:creationId xmlns:a16="http://schemas.microsoft.com/office/drawing/2014/main" id="{520861F0-8254-FB43-7192-7BD8D4DBAB54}"/>
              </a:ext>
            </a:extLst>
          </p:cNvPr>
          <p:cNvSpPr txBox="1"/>
          <p:nvPr/>
        </p:nvSpPr>
        <p:spPr>
          <a:xfrm>
            <a:off x="6290213" y="1493599"/>
            <a:ext cx="10839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Architect</a:t>
            </a:r>
          </a:p>
        </p:txBody>
      </p:sp>
      <p:sp>
        <p:nvSpPr>
          <p:cNvPr id="82" name="TextBox 81">
            <a:extLst>
              <a:ext uri="{FF2B5EF4-FFF2-40B4-BE49-F238E27FC236}">
                <a16:creationId xmlns:a16="http://schemas.microsoft.com/office/drawing/2014/main" id="{8A52E3C4-A5CD-7F18-C1AD-4BECAE1AA002}"/>
              </a:ext>
            </a:extLst>
          </p:cNvPr>
          <p:cNvSpPr txBox="1"/>
          <p:nvPr/>
        </p:nvSpPr>
        <p:spPr>
          <a:xfrm>
            <a:off x="8182595" y="1396978"/>
            <a:ext cx="1491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Chartered legal executive</a:t>
            </a:r>
          </a:p>
        </p:txBody>
      </p:sp>
      <p:sp>
        <p:nvSpPr>
          <p:cNvPr id="83" name="TextBox 82">
            <a:extLst>
              <a:ext uri="{FF2B5EF4-FFF2-40B4-BE49-F238E27FC236}">
                <a16:creationId xmlns:a16="http://schemas.microsoft.com/office/drawing/2014/main" id="{EC16DB5A-5994-7663-B669-7D7B0947E0F1}"/>
              </a:ext>
            </a:extLst>
          </p:cNvPr>
          <p:cNvSpPr txBox="1"/>
          <p:nvPr/>
        </p:nvSpPr>
        <p:spPr>
          <a:xfrm>
            <a:off x="10459924" y="1480436"/>
            <a:ext cx="1005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Dietitian</a:t>
            </a:r>
          </a:p>
        </p:txBody>
      </p:sp>
      <p:sp>
        <p:nvSpPr>
          <p:cNvPr id="84" name="TextBox 83">
            <a:extLst>
              <a:ext uri="{FF2B5EF4-FFF2-40B4-BE49-F238E27FC236}">
                <a16:creationId xmlns:a16="http://schemas.microsoft.com/office/drawing/2014/main" id="{4717583A-E1B1-0784-0D97-9FEF90F6F482}"/>
              </a:ext>
            </a:extLst>
          </p:cNvPr>
          <p:cNvSpPr txBox="1"/>
          <p:nvPr/>
        </p:nvSpPr>
        <p:spPr>
          <a:xfrm>
            <a:off x="4156109" y="3713737"/>
            <a:ext cx="109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Doctor</a:t>
            </a:r>
          </a:p>
        </p:txBody>
      </p:sp>
      <p:sp>
        <p:nvSpPr>
          <p:cNvPr id="85" name="TextBox 84">
            <a:extLst>
              <a:ext uri="{FF2B5EF4-FFF2-40B4-BE49-F238E27FC236}">
                <a16:creationId xmlns:a16="http://schemas.microsoft.com/office/drawing/2014/main" id="{2640D1A7-D691-8B7F-0BF2-4B591F353D0B}"/>
              </a:ext>
            </a:extLst>
          </p:cNvPr>
          <p:cNvSpPr txBox="1"/>
          <p:nvPr/>
        </p:nvSpPr>
        <p:spPr>
          <a:xfrm>
            <a:off x="6202396" y="3702308"/>
            <a:ext cx="13423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Social worker</a:t>
            </a:r>
          </a:p>
        </p:txBody>
      </p:sp>
      <p:sp>
        <p:nvSpPr>
          <p:cNvPr id="86" name="TextBox 85">
            <a:extLst>
              <a:ext uri="{FF2B5EF4-FFF2-40B4-BE49-F238E27FC236}">
                <a16:creationId xmlns:a16="http://schemas.microsoft.com/office/drawing/2014/main" id="{8EBCA966-1848-88FB-E375-B8F0EF4EFB6C}"/>
              </a:ext>
            </a:extLst>
          </p:cNvPr>
          <p:cNvSpPr txBox="1"/>
          <p:nvPr/>
        </p:nvSpPr>
        <p:spPr>
          <a:xfrm>
            <a:off x="8320768" y="3607755"/>
            <a:ext cx="1260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Storyboard artist</a:t>
            </a:r>
          </a:p>
        </p:txBody>
      </p:sp>
      <p:sp>
        <p:nvSpPr>
          <p:cNvPr id="87" name="TextBox 86">
            <a:extLst>
              <a:ext uri="{FF2B5EF4-FFF2-40B4-BE49-F238E27FC236}">
                <a16:creationId xmlns:a16="http://schemas.microsoft.com/office/drawing/2014/main" id="{72D2E37B-62A9-FDD8-A14F-5679879D257B}"/>
              </a:ext>
            </a:extLst>
          </p:cNvPr>
          <p:cNvSpPr txBox="1"/>
          <p:nvPr/>
        </p:nvSpPr>
        <p:spPr>
          <a:xfrm>
            <a:off x="10517975" y="3721889"/>
            <a:ext cx="9137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Solicitor</a:t>
            </a:r>
          </a:p>
        </p:txBody>
      </p:sp>
      <p:sp>
        <p:nvSpPr>
          <p:cNvPr id="88" name="TextBox 87">
            <a:extLst>
              <a:ext uri="{FF2B5EF4-FFF2-40B4-BE49-F238E27FC236}">
                <a16:creationId xmlns:a16="http://schemas.microsoft.com/office/drawing/2014/main" id="{D00800EE-FF6D-14AC-32CF-DA2FC2F14873}"/>
              </a:ext>
            </a:extLst>
          </p:cNvPr>
          <p:cNvSpPr txBox="1"/>
          <p:nvPr/>
        </p:nvSpPr>
        <p:spPr>
          <a:xfrm>
            <a:off x="4261690" y="5587891"/>
            <a:ext cx="946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Project Manager</a:t>
            </a:r>
          </a:p>
        </p:txBody>
      </p:sp>
      <p:sp>
        <p:nvSpPr>
          <p:cNvPr id="89" name="TextBox 88">
            <a:extLst>
              <a:ext uri="{FF2B5EF4-FFF2-40B4-BE49-F238E27FC236}">
                <a16:creationId xmlns:a16="http://schemas.microsoft.com/office/drawing/2014/main" id="{53BFD351-87B0-73D7-ED43-0172D0129355}"/>
              </a:ext>
            </a:extLst>
          </p:cNvPr>
          <p:cNvSpPr txBox="1"/>
          <p:nvPr/>
        </p:nvSpPr>
        <p:spPr>
          <a:xfrm>
            <a:off x="6231880" y="5587891"/>
            <a:ext cx="120911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Senior Journalist</a:t>
            </a:r>
          </a:p>
        </p:txBody>
      </p:sp>
      <p:sp>
        <p:nvSpPr>
          <p:cNvPr id="90" name="TextBox 89">
            <a:extLst>
              <a:ext uri="{FF2B5EF4-FFF2-40B4-BE49-F238E27FC236}">
                <a16:creationId xmlns:a16="http://schemas.microsoft.com/office/drawing/2014/main" id="{B8BB8833-52B9-8FF9-0D5C-B6472A9A8634}"/>
              </a:ext>
            </a:extLst>
          </p:cNvPr>
          <p:cNvSpPr txBox="1"/>
          <p:nvPr/>
        </p:nvSpPr>
        <p:spPr>
          <a:xfrm>
            <a:off x="8499154" y="5578439"/>
            <a:ext cx="1020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Marketing manager</a:t>
            </a:r>
          </a:p>
        </p:txBody>
      </p:sp>
      <p:sp>
        <p:nvSpPr>
          <p:cNvPr id="91" name="TextBox 90">
            <a:extLst>
              <a:ext uri="{FF2B5EF4-FFF2-40B4-BE49-F238E27FC236}">
                <a16:creationId xmlns:a16="http://schemas.microsoft.com/office/drawing/2014/main" id="{D9EA872D-1C03-CE16-7B6F-78AADB4915BB}"/>
              </a:ext>
            </a:extLst>
          </p:cNvPr>
          <p:cNvSpPr txBox="1"/>
          <p:nvPr/>
        </p:nvSpPr>
        <p:spPr>
          <a:xfrm>
            <a:off x="10353797" y="5547442"/>
            <a:ext cx="12420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Lato" panose="020F0502020204030203" pitchFamily="34" charset="0"/>
                <a:cs typeface="Arial" panose="020B0604020202020204" pitchFamily="34" charset="0"/>
              </a:rPr>
              <a:t>First officer pilot</a:t>
            </a:r>
          </a:p>
        </p:txBody>
      </p:sp>
      <p:sp>
        <p:nvSpPr>
          <p:cNvPr id="2" name="TextBox 1">
            <a:extLst>
              <a:ext uri="{FF2B5EF4-FFF2-40B4-BE49-F238E27FC236}">
                <a16:creationId xmlns:a16="http://schemas.microsoft.com/office/drawing/2014/main" id="{A49500C8-0CC7-CF65-880E-F3C3387B0ABF}"/>
              </a:ext>
            </a:extLst>
          </p:cNvPr>
          <p:cNvSpPr txBox="1"/>
          <p:nvPr/>
        </p:nvSpPr>
        <p:spPr>
          <a:xfrm>
            <a:off x="220453" y="1860269"/>
            <a:ext cx="3106631" cy="1384995"/>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Degree apprenticeships available</a:t>
            </a:r>
          </a:p>
        </p:txBody>
      </p:sp>
      <p:pic>
        <p:nvPicPr>
          <p:cNvPr id="40" name="Graphic 39" descr="Doctor male outline">
            <a:extLst>
              <a:ext uri="{FF2B5EF4-FFF2-40B4-BE49-F238E27FC236}">
                <a16:creationId xmlns:a16="http://schemas.microsoft.com/office/drawing/2014/main" id="{128863F0-6A08-D3AE-B3DA-8440AE736F9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39765" y="2418048"/>
            <a:ext cx="1128945" cy="1128945"/>
          </a:xfrm>
          <a:prstGeom prst="rect">
            <a:avLst/>
          </a:prstGeom>
        </p:spPr>
      </p:pic>
    </p:spTree>
    <p:extLst>
      <p:ext uri="{BB962C8B-B14F-4D97-AF65-F5344CB8AC3E}">
        <p14:creationId xmlns:p14="http://schemas.microsoft.com/office/powerpoint/2010/main" val="8157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anim calcmode="lin" valueType="num">
                                      <p:cBhvr>
                                        <p:cTn id="13" dur="1000" fill="hold"/>
                                        <p:tgtEl>
                                          <p:spTgt spid="80"/>
                                        </p:tgtEl>
                                        <p:attrNameLst>
                                          <p:attrName>ppt_x</p:attrName>
                                        </p:attrNameLst>
                                      </p:cBhvr>
                                      <p:tavLst>
                                        <p:tav tm="0">
                                          <p:val>
                                            <p:strVal val="#ppt_x"/>
                                          </p:val>
                                        </p:tav>
                                        <p:tav tm="100000">
                                          <p:val>
                                            <p:strVal val="#ppt_x"/>
                                          </p:val>
                                        </p:tav>
                                      </p:tavLst>
                                    </p:anim>
                                    <p:anim calcmode="lin" valueType="num">
                                      <p:cBhvr>
                                        <p:cTn id="14" dur="100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1000"/>
                                        <p:tgtEl>
                                          <p:spTgt spid="82"/>
                                        </p:tgtEl>
                                      </p:cBhvr>
                                    </p:animEffect>
                                    <p:anim calcmode="lin" valueType="num">
                                      <p:cBhvr>
                                        <p:cTn id="33" dur="1000" fill="hold"/>
                                        <p:tgtEl>
                                          <p:spTgt spid="82"/>
                                        </p:tgtEl>
                                        <p:attrNameLst>
                                          <p:attrName>ppt_x</p:attrName>
                                        </p:attrNameLst>
                                      </p:cBhvr>
                                      <p:tavLst>
                                        <p:tav tm="0">
                                          <p:val>
                                            <p:strVal val="#ppt_x"/>
                                          </p:val>
                                        </p:tav>
                                        <p:tav tm="100000">
                                          <p:val>
                                            <p:strVal val="#ppt_x"/>
                                          </p:val>
                                        </p:tav>
                                      </p:tavLst>
                                    </p:anim>
                                    <p:anim calcmode="lin" valueType="num">
                                      <p:cBhvr>
                                        <p:cTn id="34" dur="1000" fill="hold"/>
                                        <p:tgtEl>
                                          <p:spTgt spid="8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1000"/>
                                        <p:tgtEl>
                                          <p:spTgt spid="85"/>
                                        </p:tgtEl>
                                      </p:cBhvr>
                                    </p:animEffect>
                                    <p:anim calcmode="lin" valueType="num">
                                      <p:cBhvr>
                                        <p:cTn id="43" dur="1000" fill="hold"/>
                                        <p:tgtEl>
                                          <p:spTgt spid="85"/>
                                        </p:tgtEl>
                                        <p:attrNameLst>
                                          <p:attrName>ppt_x</p:attrName>
                                        </p:attrNameLst>
                                      </p:cBhvr>
                                      <p:tavLst>
                                        <p:tav tm="0">
                                          <p:val>
                                            <p:strVal val="#ppt_x"/>
                                          </p:val>
                                        </p:tav>
                                        <p:tav tm="100000">
                                          <p:val>
                                            <p:strVal val="#ppt_x"/>
                                          </p:val>
                                        </p:tav>
                                      </p:tavLst>
                                    </p:anim>
                                    <p:anim calcmode="lin" valueType="num">
                                      <p:cBhvr>
                                        <p:cTn id="44" dur="1000" fill="hold"/>
                                        <p:tgtEl>
                                          <p:spTgt spid="8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1000"/>
                                        <p:tgtEl>
                                          <p:spTgt spid="87"/>
                                        </p:tgtEl>
                                      </p:cBhvr>
                                    </p:animEffect>
                                    <p:anim calcmode="lin" valueType="num">
                                      <p:cBhvr>
                                        <p:cTn id="58" dur="1000" fill="hold"/>
                                        <p:tgtEl>
                                          <p:spTgt spid="87"/>
                                        </p:tgtEl>
                                        <p:attrNameLst>
                                          <p:attrName>ppt_x</p:attrName>
                                        </p:attrNameLst>
                                      </p:cBhvr>
                                      <p:tavLst>
                                        <p:tav tm="0">
                                          <p:val>
                                            <p:strVal val="#ppt_x"/>
                                          </p:val>
                                        </p:tav>
                                        <p:tav tm="100000">
                                          <p:val>
                                            <p:strVal val="#ppt_x"/>
                                          </p:val>
                                        </p:tav>
                                      </p:tavLst>
                                    </p:anim>
                                    <p:anim calcmode="lin" valueType="num">
                                      <p:cBhvr>
                                        <p:cTn id="59" dur="1000" fill="hold"/>
                                        <p:tgtEl>
                                          <p:spTgt spid="8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fade">
                                      <p:cBhvr>
                                        <p:cTn id="72" dur="1000"/>
                                        <p:tgtEl>
                                          <p:spTgt spid="88"/>
                                        </p:tgtEl>
                                      </p:cBhvr>
                                    </p:animEffect>
                                    <p:anim calcmode="lin" valueType="num">
                                      <p:cBhvr>
                                        <p:cTn id="73" dur="1000" fill="hold"/>
                                        <p:tgtEl>
                                          <p:spTgt spid="88"/>
                                        </p:tgtEl>
                                        <p:attrNameLst>
                                          <p:attrName>ppt_x</p:attrName>
                                        </p:attrNameLst>
                                      </p:cBhvr>
                                      <p:tavLst>
                                        <p:tav tm="0">
                                          <p:val>
                                            <p:strVal val="#ppt_x"/>
                                          </p:val>
                                        </p:tav>
                                        <p:tav tm="100000">
                                          <p:val>
                                            <p:strVal val="#ppt_x"/>
                                          </p:val>
                                        </p:tav>
                                      </p:tavLst>
                                    </p:anim>
                                    <p:anim calcmode="lin" valueType="num">
                                      <p:cBhvr>
                                        <p:cTn id="74" dur="1000" fill="hold"/>
                                        <p:tgtEl>
                                          <p:spTgt spid="8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1000"/>
                                        <p:tgtEl>
                                          <p:spTgt spid="90"/>
                                        </p:tgtEl>
                                      </p:cBhvr>
                                    </p:animEffect>
                                    <p:anim calcmode="lin" valueType="num">
                                      <p:cBhvr>
                                        <p:cTn id="88" dur="1000" fill="hold"/>
                                        <p:tgtEl>
                                          <p:spTgt spid="90"/>
                                        </p:tgtEl>
                                        <p:attrNameLst>
                                          <p:attrName>ppt_x</p:attrName>
                                        </p:attrNameLst>
                                      </p:cBhvr>
                                      <p:tavLst>
                                        <p:tav tm="0">
                                          <p:val>
                                            <p:strVal val="#ppt_x"/>
                                          </p:val>
                                        </p:tav>
                                        <p:tav tm="100000">
                                          <p:val>
                                            <p:strVal val="#ppt_x"/>
                                          </p:val>
                                        </p:tav>
                                      </p:tavLst>
                                    </p:anim>
                                    <p:anim calcmode="lin" valueType="num">
                                      <p:cBhvr>
                                        <p:cTn id="89" dur="1000" fill="hold"/>
                                        <p:tgtEl>
                                          <p:spTgt spid="9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0"/>
                                        <p:tgtEl>
                                          <p:spTgt spid="30"/>
                                        </p:tgtEl>
                                      </p:cBhvr>
                                    </p:animEffect>
                                    <p:anim calcmode="lin" valueType="num">
                                      <p:cBhvr>
                                        <p:cTn id="93" dur="1000" fill="hold"/>
                                        <p:tgtEl>
                                          <p:spTgt spid="30"/>
                                        </p:tgtEl>
                                        <p:attrNameLst>
                                          <p:attrName>ppt_x</p:attrName>
                                        </p:attrNameLst>
                                      </p:cBhvr>
                                      <p:tavLst>
                                        <p:tav tm="0">
                                          <p:val>
                                            <p:strVal val="#ppt_x"/>
                                          </p:val>
                                        </p:tav>
                                        <p:tav tm="100000">
                                          <p:val>
                                            <p:strVal val="#ppt_x"/>
                                          </p:val>
                                        </p:tav>
                                      </p:tavLst>
                                    </p:anim>
                                    <p:anim calcmode="lin" valueType="num">
                                      <p:cBhvr>
                                        <p:cTn id="9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1000"/>
                                        <p:tgtEl>
                                          <p:spTgt spid="81"/>
                                        </p:tgtEl>
                                      </p:cBhvr>
                                    </p:animEffect>
                                    <p:anim calcmode="lin" valueType="num">
                                      <p:cBhvr>
                                        <p:cTn id="105" dur="1000" fill="hold"/>
                                        <p:tgtEl>
                                          <p:spTgt spid="81"/>
                                        </p:tgtEl>
                                        <p:attrNameLst>
                                          <p:attrName>ppt_x</p:attrName>
                                        </p:attrNameLst>
                                      </p:cBhvr>
                                      <p:tavLst>
                                        <p:tav tm="0">
                                          <p:val>
                                            <p:strVal val="#ppt_x"/>
                                          </p:val>
                                        </p:tav>
                                        <p:tav tm="100000">
                                          <p:val>
                                            <p:strVal val="#ppt_x"/>
                                          </p:val>
                                        </p:tav>
                                      </p:tavLst>
                                    </p:anim>
                                    <p:anim calcmode="lin" valueType="num">
                                      <p:cBhvr>
                                        <p:cTn id="106" dur="1000" fill="hold"/>
                                        <p:tgtEl>
                                          <p:spTgt spid="8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1000"/>
                                        <p:tgtEl>
                                          <p:spTgt spid="9"/>
                                        </p:tgtEl>
                                      </p:cBhvr>
                                    </p:animEffect>
                                    <p:anim calcmode="lin" valueType="num">
                                      <p:cBhvr>
                                        <p:cTn id="110" dur="1000" fill="hold"/>
                                        <p:tgtEl>
                                          <p:spTgt spid="9"/>
                                        </p:tgtEl>
                                        <p:attrNameLst>
                                          <p:attrName>ppt_x</p:attrName>
                                        </p:attrNameLst>
                                      </p:cBhvr>
                                      <p:tavLst>
                                        <p:tav tm="0">
                                          <p:val>
                                            <p:strVal val="#ppt_x"/>
                                          </p:val>
                                        </p:tav>
                                        <p:tav tm="100000">
                                          <p:val>
                                            <p:strVal val="#ppt_x"/>
                                          </p:val>
                                        </p:tav>
                                      </p:tavLst>
                                    </p:anim>
                                    <p:anim calcmode="lin" valueType="num">
                                      <p:cBhvr>
                                        <p:cTn id="111" dur="1000" fill="hold"/>
                                        <p:tgtEl>
                                          <p:spTgt spid="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83"/>
                                        </p:tgtEl>
                                        <p:attrNameLst>
                                          <p:attrName>style.visibility</p:attrName>
                                        </p:attrNameLst>
                                      </p:cBhvr>
                                      <p:to>
                                        <p:strVal val="visible"/>
                                      </p:to>
                                    </p:set>
                                    <p:animEffect transition="in" filter="fade">
                                      <p:cBhvr>
                                        <p:cTn id="114" dur="1000"/>
                                        <p:tgtEl>
                                          <p:spTgt spid="83"/>
                                        </p:tgtEl>
                                      </p:cBhvr>
                                    </p:animEffect>
                                    <p:anim calcmode="lin" valueType="num">
                                      <p:cBhvr>
                                        <p:cTn id="115" dur="1000" fill="hold"/>
                                        <p:tgtEl>
                                          <p:spTgt spid="83"/>
                                        </p:tgtEl>
                                        <p:attrNameLst>
                                          <p:attrName>ppt_x</p:attrName>
                                        </p:attrNameLst>
                                      </p:cBhvr>
                                      <p:tavLst>
                                        <p:tav tm="0">
                                          <p:val>
                                            <p:strVal val="#ppt_x"/>
                                          </p:val>
                                        </p:tav>
                                        <p:tav tm="100000">
                                          <p:val>
                                            <p:strVal val="#ppt_x"/>
                                          </p:val>
                                        </p:tav>
                                      </p:tavLst>
                                    </p:anim>
                                    <p:anim calcmode="lin" valueType="num">
                                      <p:cBhvr>
                                        <p:cTn id="116" dur="1000" fill="hold"/>
                                        <p:tgtEl>
                                          <p:spTgt spid="8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1000"/>
                                        <p:tgtEl>
                                          <p:spTgt spid="23"/>
                                        </p:tgtEl>
                                      </p:cBhvr>
                                    </p:animEffect>
                                    <p:anim calcmode="lin" valueType="num">
                                      <p:cBhvr>
                                        <p:cTn id="120" dur="1000" fill="hold"/>
                                        <p:tgtEl>
                                          <p:spTgt spid="23"/>
                                        </p:tgtEl>
                                        <p:attrNameLst>
                                          <p:attrName>ppt_x</p:attrName>
                                        </p:attrNameLst>
                                      </p:cBhvr>
                                      <p:tavLst>
                                        <p:tav tm="0">
                                          <p:val>
                                            <p:strVal val="#ppt_x"/>
                                          </p:val>
                                        </p:tav>
                                        <p:tav tm="100000">
                                          <p:val>
                                            <p:strVal val="#ppt_x"/>
                                          </p:val>
                                        </p:tav>
                                      </p:tavLst>
                                    </p:anim>
                                    <p:anim calcmode="lin" valueType="num">
                                      <p:cBhvr>
                                        <p:cTn id="121" dur="1000" fill="hold"/>
                                        <p:tgtEl>
                                          <p:spTgt spid="23"/>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1000"/>
                                        <p:tgtEl>
                                          <p:spTgt spid="84"/>
                                        </p:tgtEl>
                                      </p:cBhvr>
                                    </p:animEffect>
                                    <p:anim calcmode="lin" valueType="num">
                                      <p:cBhvr>
                                        <p:cTn id="130" dur="1000" fill="hold"/>
                                        <p:tgtEl>
                                          <p:spTgt spid="84"/>
                                        </p:tgtEl>
                                        <p:attrNameLst>
                                          <p:attrName>ppt_x</p:attrName>
                                        </p:attrNameLst>
                                      </p:cBhvr>
                                      <p:tavLst>
                                        <p:tav tm="0">
                                          <p:val>
                                            <p:strVal val="#ppt_x"/>
                                          </p:val>
                                        </p:tav>
                                        <p:tav tm="100000">
                                          <p:val>
                                            <p:strVal val="#ppt_x"/>
                                          </p:val>
                                        </p:tav>
                                      </p:tavLst>
                                    </p:anim>
                                    <p:anim calcmode="lin" valueType="num">
                                      <p:cBhvr>
                                        <p:cTn id="131" dur="1000" fill="hold"/>
                                        <p:tgtEl>
                                          <p:spTgt spid="84"/>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fade">
                                      <p:cBhvr>
                                        <p:cTn id="134" dur="1000"/>
                                        <p:tgtEl>
                                          <p:spTgt spid="24"/>
                                        </p:tgtEl>
                                      </p:cBhvr>
                                    </p:animEffect>
                                    <p:anim calcmode="lin" valueType="num">
                                      <p:cBhvr>
                                        <p:cTn id="135" dur="1000" fill="hold"/>
                                        <p:tgtEl>
                                          <p:spTgt spid="24"/>
                                        </p:tgtEl>
                                        <p:attrNameLst>
                                          <p:attrName>ppt_x</p:attrName>
                                        </p:attrNameLst>
                                      </p:cBhvr>
                                      <p:tavLst>
                                        <p:tav tm="0">
                                          <p:val>
                                            <p:strVal val="#ppt_x"/>
                                          </p:val>
                                        </p:tav>
                                        <p:tav tm="100000">
                                          <p:val>
                                            <p:strVal val="#ppt_x"/>
                                          </p:val>
                                        </p:tav>
                                      </p:tavLst>
                                    </p:anim>
                                    <p:anim calcmode="lin" valueType="num">
                                      <p:cBhvr>
                                        <p:cTn id="136" dur="1000" fill="hold"/>
                                        <p:tgtEl>
                                          <p:spTgt spid="24"/>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fade">
                                      <p:cBhvr>
                                        <p:cTn id="139" dur="1000"/>
                                        <p:tgtEl>
                                          <p:spTgt spid="12"/>
                                        </p:tgtEl>
                                      </p:cBhvr>
                                    </p:animEffect>
                                    <p:anim calcmode="lin" valueType="num">
                                      <p:cBhvr>
                                        <p:cTn id="140" dur="1000" fill="hold"/>
                                        <p:tgtEl>
                                          <p:spTgt spid="12"/>
                                        </p:tgtEl>
                                        <p:attrNameLst>
                                          <p:attrName>ppt_x</p:attrName>
                                        </p:attrNameLst>
                                      </p:cBhvr>
                                      <p:tavLst>
                                        <p:tav tm="0">
                                          <p:val>
                                            <p:strVal val="#ppt_x"/>
                                          </p:val>
                                        </p:tav>
                                        <p:tav tm="100000">
                                          <p:val>
                                            <p:strVal val="#ppt_x"/>
                                          </p:val>
                                        </p:tav>
                                      </p:tavLst>
                                    </p:anim>
                                    <p:anim calcmode="lin" valueType="num">
                                      <p:cBhvr>
                                        <p:cTn id="141" dur="1000" fill="hold"/>
                                        <p:tgtEl>
                                          <p:spTgt spid="1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fade">
                                      <p:cBhvr>
                                        <p:cTn id="144" dur="1000"/>
                                        <p:tgtEl>
                                          <p:spTgt spid="26"/>
                                        </p:tgtEl>
                                      </p:cBhvr>
                                    </p:animEffect>
                                    <p:anim calcmode="lin" valueType="num">
                                      <p:cBhvr>
                                        <p:cTn id="145" dur="1000" fill="hold"/>
                                        <p:tgtEl>
                                          <p:spTgt spid="26"/>
                                        </p:tgtEl>
                                        <p:attrNameLst>
                                          <p:attrName>ppt_x</p:attrName>
                                        </p:attrNameLst>
                                      </p:cBhvr>
                                      <p:tavLst>
                                        <p:tav tm="0">
                                          <p:val>
                                            <p:strVal val="#ppt_x"/>
                                          </p:val>
                                        </p:tav>
                                        <p:tav tm="100000">
                                          <p:val>
                                            <p:strVal val="#ppt_x"/>
                                          </p:val>
                                        </p:tav>
                                      </p:tavLst>
                                    </p:anim>
                                    <p:anim calcmode="lin" valueType="num">
                                      <p:cBhvr>
                                        <p:cTn id="146" dur="1000" fill="hold"/>
                                        <p:tgtEl>
                                          <p:spTgt spid="26"/>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fade">
                                      <p:cBhvr>
                                        <p:cTn id="149" dur="1000"/>
                                        <p:tgtEl>
                                          <p:spTgt spid="86"/>
                                        </p:tgtEl>
                                      </p:cBhvr>
                                    </p:animEffect>
                                    <p:anim calcmode="lin" valueType="num">
                                      <p:cBhvr>
                                        <p:cTn id="150" dur="1000" fill="hold"/>
                                        <p:tgtEl>
                                          <p:spTgt spid="86"/>
                                        </p:tgtEl>
                                        <p:attrNameLst>
                                          <p:attrName>ppt_x</p:attrName>
                                        </p:attrNameLst>
                                      </p:cBhvr>
                                      <p:tavLst>
                                        <p:tav tm="0">
                                          <p:val>
                                            <p:strVal val="#ppt_x"/>
                                          </p:val>
                                        </p:tav>
                                        <p:tav tm="100000">
                                          <p:val>
                                            <p:strVal val="#ppt_x"/>
                                          </p:val>
                                        </p:tav>
                                      </p:tavLst>
                                    </p:anim>
                                    <p:anim calcmode="lin" valueType="num">
                                      <p:cBhvr>
                                        <p:cTn id="151" dur="1000" fill="hold"/>
                                        <p:tgtEl>
                                          <p:spTgt spid="8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15"/>
                                        </p:tgtEl>
                                        <p:attrNameLst>
                                          <p:attrName>style.visibility</p:attrName>
                                        </p:attrNameLst>
                                      </p:cBhvr>
                                      <p:to>
                                        <p:strVal val="visible"/>
                                      </p:to>
                                    </p:set>
                                    <p:animEffect transition="in" filter="fade">
                                      <p:cBhvr>
                                        <p:cTn id="154" dur="1000"/>
                                        <p:tgtEl>
                                          <p:spTgt spid="15"/>
                                        </p:tgtEl>
                                      </p:cBhvr>
                                    </p:animEffect>
                                    <p:anim calcmode="lin" valueType="num">
                                      <p:cBhvr>
                                        <p:cTn id="155" dur="1000" fill="hold"/>
                                        <p:tgtEl>
                                          <p:spTgt spid="15"/>
                                        </p:tgtEl>
                                        <p:attrNameLst>
                                          <p:attrName>ppt_x</p:attrName>
                                        </p:attrNameLst>
                                      </p:cBhvr>
                                      <p:tavLst>
                                        <p:tav tm="0">
                                          <p:val>
                                            <p:strVal val="#ppt_x"/>
                                          </p:val>
                                        </p:tav>
                                        <p:tav tm="100000">
                                          <p:val>
                                            <p:strVal val="#ppt_x"/>
                                          </p:val>
                                        </p:tav>
                                      </p:tavLst>
                                    </p:anim>
                                    <p:anim calcmode="lin" valueType="num">
                                      <p:cBhvr>
                                        <p:cTn id="156" dur="1000" fill="hold"/>
                                        <p:tgtEl>
                                          <p:spTgt spid="15"/>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89"/>
                                        </p:tgtEl>
                                        <p:attrNameLst>
                                          <p:attrName>style.visibility</p:attrName>
                                        </p:attrNameLst>
                                      </p:cBhvr>
                                      <p:to>
                                        <p:strVal val="visible"/>
                                      </p:to>
                                    </p:set>
                                    <p:animEffect transition="in" filter="fade">
                                      <p:cBhvr>
                                        <p:cTn id="159" dur="1000"/>
                                        <p:tgtEl>
                                          <p:spTgt spid="89"/>
                                        </p:tgtEl>
                                      </p:cBhvr>
                                    </p:animEffect>
                                    <p:anim calcmode="lin" valueType="num">
                                      <p:cBhvr>
                                        <p:cTn id="160" dur="1000" fill="hold"/>
                                        <p:tgtEl>
                                          <p:spTgt spid="89"/>
                                        </p:tgtEl>
                                        <p:attrNameLst>
                                          <p:attrName>ppt_x</p:attrName>
                                        </p:attrNameLst>
                                      </p:cBhvr>
                                      <p:tavLst>
                                        <p:tav tm="0">
                                          <p:val>
                                            <p:strVal val="#ppt_x"/>
                                          </p:val>
                                        </p:tav>
                                        <p:tav tm="100000">
                                          <p:val>
                                            <p:strVal val="#ppt_x"/>
                                          </p:val>
                                        </p:tav>
                                      </p:tavLst>
                                    </p:anim>
                                    <p:anim calcmode="lin" valueType="num">
                                      <p:cBhvr>
                                        <p:cTn id="161" dur="1000" fill="hold"/>
                                        <p:tgtEl>
                                          <p:spTgt spid="89"/>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fade">
                                      <p:cBhvr>
                                        <p:cTn id="164" dur="1000"/>
                                        <p:tgtEl>
                                          <p:spTgt spid="29"/>
                                        </p:tgtEl>
                                      </p:cBhvr>
                                    </p:animEffect>
                                    <p:anim calcmode="lin" valueType="num">
                                      <p:cBhvr>
                                        <p:cTn id="165" dur="1000" fill="hold"/>
                                        <p:tgtEl>
                                          <p:spTgt spid="29"/>
                                        </p:tgtEl>
                                        <p:attrNameLst>
                                          <p:attrName>ppt_x</p:attrName>
                                        </p:attrNameLst>
                                      </p:cBhvr>
                                      <p:tavLst>
                                        <p:tav tm="0">
                                          <p:val>
                                            <p:strVal val="#ppt_x"/>
                                          </p:val>
                                        </p:tav>
                                        <p:tav tm="100000">
                                          <p:val>
                                            <p:strVal val="#ppt_x"/>
                                          </p:val>
                                        </p:tav>
                                      </p:tavLst>
                                    </p:anim>
                                    <p:anim calcmode="lin" valueType="num">
                                      <p:cBhvr>
                                        <p:cTn id="166" dur="1000" fill="hold"/>
                                        <p:tgtEl>
                                          <p:spTgt spid="29"/>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0"/>
                                  </p:stCondLst>
                                  <p:childTnLst>
                                    <p:set>
                                      <p:cBhvr>
                                        <p:cTn id="168" dur="1" fill="hold">
                                          <p:stCondLst>
                                            <p:cond delay="0"/>
                                          </p:stCondLst>
                                        </p:cTn>
                                        <p:tgtEl>
                                          <p:spTgt spid="17"/>
                                        </p:tgtEl>
                                        <p:attrNameLst>
                                          <p:attrName>style.visibility</p:attrName>
                                        </p:attrNameLst>
                                      </p:cBhvr>
                                      <p:to>
                                        <p:strVal val="visible"/>
                                      </p:to>
                                    </p:set>
                                    <p:animEffect transition="in" filter="fade">
                                      <p:cBhvr>
                                        <p:cTn id="169" dur="1000"/>
                                        <p:tgtEl>
                                          <p:spTgt spid="17"/>
                                        </p:tgtEl>
                                      </p:cBhvr>
                                    </p:animEffect>
                                    <p:anim calcmode="lin" valueType="num">
                                      <p:cBhvr>
                                        <p:cTn id="170" dur="1000" fill="hold"/>
                                        <p:tgtEl>
                                          <p:spTgt spid="17"/>
                                        </p:tgtEl>
                                        <p:attrNameLst>
                                          <p:attrName>ppt_x</p:attrName>
                                        </p:attrNameLst>
                                      </p:cBhvr>
                                      <p:tavLst>
                                        <p:tav tm="0">
                                          <p:val>
                                            <p:strVal val="#ppt_x"/>
                                          </p:val>
                                        </p:tav>
                                        <p:tav tm="100000">
                                          <p:val>
                                            <p:strVal val="#ppt_x"/>
                                          </p:val>
                                        </p:tav>
                                      </p:tavLst>
                                    </p:anim>
                                    <p:anim calcmode="lin" valueType="num">
                                      <p:cBhvr>
                                        <p:cTn id="171" dur="1000" fill="hold"/>
                                        <p:tgtEl>
                                          <p:spTgt spid="17"/>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1000"/>
                                        <p:tgtEl>
                                          <p:spTgt spid="31"/>
                                        </p:tgtEl>
                                      </p:cBhvr>
                                    </p:animEffect>
                                    <p:anim calcmode="lin" valueType="num">
                                      <p:cBhvr>
                                        <p:cTn id="175" dur="1000" fill="hold"/>
                                        <p:tgtEl>
                                          <p:spTgt spid="31"/>
                                        </p:tgtEl>
                                        <p:attrNameLst>
                                          <p:attrName>ppt_x</p:attrName>
                                        </p:attrNameLst>
                                      </p:cBhvr>
                                      <p:tavLst>
                                        <p:tav tm="0">
                                          <p:val>
                                            <p:strVal val="#ppt_x"/>
                                          </p:val>
                                        </p:tav>
                                        <p:tav tm="100000">
                                          <p:val>
                                            <p:strVal val="#ppt_x"/>
                                          </p:val>
                                        </p:tav>
                                      </p:tavLst>
                                    </p:anim>
                                    <p:anim calcmode="lin" valueType="num">
                                      <p:cBhvr>
                                        <p:cTn id="176" dur="1000" fill="hold"/>
                                        <p:tgtEl>
                                          <p:spTgt spid="31"/>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91"/>
                                        </p:tgtEl>
                                        <p:attrNameLst>
                                          <p:attrName>style.visibility</p:attrName>
                                        </p:attrNameLst>
                                      </p:cBhvr>
                                      <p:to>
                                        <p:strVal val="visible"/>
                                      </p:to>
                                    </p:set>
                                    <p:animEffect transition="in" filter="fade">
                                      <p:cBhvr>
                                        <p:cTn id="179" dur="1000"/>
                                        <p:tgtEl>
                                          <p:spTgt spid="91"/>
                                        </p:tgtEl>
                                      </p:cBhvr>
                                    </p:animEffect>
                                    <p:anim calcmode="lin" valueType="num">
                                      <p:cBhvr>
                                        <p:cTn id="180" dur="1000" fill="hold"/>
                                        <p:tgtEl>
                                          <p:spTgt spid="91"/>
                                        </p:tgtEl>
                                        <p:attrNameLst>
                                          <p:attrName>ppt_x</p:attrName>
                                        </p:attrNameLst>
                                      </p:cBhvr>
                                      <p:tavLst>
                                        <p:tav tm="0">
                                          <p:val>
                                            <p:strVal val="#ppt_x"/>
                                          </p:val>
                                        </p:tav>
                                        <p:tav tm="100000">
                                          <p:val>
                                            <p:strVal val="#ppt_x"/>
                                          </p:val>
                                        </p:tav>
                                      </p:tavLst>
                                    </p:anim>
                                    <p:anim calcmode="lin" valueType="num">
                                      <p:cBhvr>
                                        <p:cTn id="181" dur="1000" fill="hold"/>
                                        <p:tgtEl>
                                          <p:spTgt spid="91"/>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1000"/>
                                        <p:tgtEl>
                                          <p:spTgt spid="40"/>
                                        </p:tgtEl>
                                      </p:cBhvr>
                                    </p:animEffect>
                                    <p:anim calcmode="lin" valueType="num">
                                      <p:cBhvr>
                                        <p:cTn id="185" dur="1000" fill="hold"/>
                                        <p:tgtEl>
                                          <p:spTgt spid="40"/>
                                        </p:tgtEl>
                                        <p:attrNameLst>
                                          <p:attrName>ppt_x</p:attrName>
                                        </p:attrNameLst>
                                      </p:cBhvr>
                                      <p:tavLst>
                                        <p:tav tm="0">
                                          <p:val>
                                            <p:strVal val="#ppt_x"/>
                                          </p:val>
                                        </p:tav>
                                        <p:tav tm="100000">
                                          <p:val>
                                            <p:strVal val="#ppt_x"/>
                                          </p:val>
                                        </p:tav>
                                      </p:tavLst>
                                    </p:anim>
                                    <p:anim calcmode="lin" valueType="num">
                                      <p:cBhvr>
                                        <p:cTn id="18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033C14-AF49-2C62-F956-220ABD6D7A93}"/>
              </a:ext>
            </a:extLst>
          </p:cNvPr>
          <p:cNvPicPr>
            <a:picLocks noChangeAspect="1"/>
          </p:cNvPicPr>
          <p:nvPr/>
        </p:nvPicPr>
        <p:blipFill>
          <a:blip r:embed="rId3"/>
          <a:stretch>
            <a:fillRect/>
          </a:stretch>
        </p:blipFill>
        <p:spPr>
          <a:xfrm>
            <a:off x="5413377" y="2324671"/>
            <a:ext cx="1724050" cy="1724050"/>
          </a:xfrm>
          <a:prstGeom prst="rect">
            <a:avLst/>
          </a:prstGeom>
        </p:spPr>
      </p:pic>
      <p:pic>
        <p:nvPicPr>
          <p:cNvPr id="3" name="Picture 2">
            <a:extLst>
              <a:ext uri="{FF2B5EF4-FFF2-40B4-BE49-F238E27FC236}">
                <a16:creationId xmlns:a16="http://schemas.microsoft.com/office/drawing/2014/main" id="{FD7C7E37-55C2-9D50-6C08-39AF75F88C07}"/>
              </a:ext>
            </a:extLst>
          </p:cNvPr>
          <p:cNvPicPr>
            <a:picLocks noChangeAspect="1"/>
          </p:cNvPicPr>
          <p:nvPr/>
        </p:nvPicPr>
        <p:blipFill>
          <a:blip r:embed="rId4"/>
          <a:stretch>
            <a:fillRect/>
          </a:stretch>
        </p:blipFill>
        <p:spPr>
          <a:xfrm>
            <a:off x="9773573" y="-363472"/>
            <a:ext cx="2208689" cy="2208689"/>
          </a:xfrm>
          <a:prstGeom prst="rect">
            <a:avLst/>
          </a:prstGeom>
        </p:spPr>
      </p:pic>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324" y="1013865"/>
            <a:ext cx="225434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ujitsu Technology Solutions - Wikipedia">
            <a:extLst>
              <a:ext uri="{FF2B5EF4-FFF2-40B4-BE49-F238E27FC236}">
                <a16:creationId xmlns:a16="http://schemas.microsoft.com/office/drawing/2014/main" id="{B103B96A-E0E8-4B2C-BE91-8900610D26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3246" y="2172444"/>
            <a:ext cx="1508042" cy="708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9396" y="2131841"/>
            <a:ext cx="1449736" cy="887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627" r="2969" b="40349"/>
          <a:stretch/>
        </p:blipFill>
        <p:spPr bwMode="auto">
          <a:xfrm>
            <a:off x="5289782" y="384905"/>
            <a:ext cx="2096292" cy="432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9396" y="260508"/>
            <a:ext cx="1952398" cy="6769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53055-8B36-4F33-B52F-4CC47E79CA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7497" y="4791231"/>
            <a:ext cx="1910568" cy="839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5967" y="5630289"/>
            <a:ext cx="1012115" cy="10121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7495" y="2132939"/>
            <a:ext cx="1852844" cy="7102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2414" y="4464216"/>
            <a:ext cx="1250358" cy="12503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1859" y="5582861"/>
            <a:ext cx="1911989" cy="9974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5503" y="1998669"/>
            <a:ext cx="1910568" cy="83885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94101" y="5854595"/>
            <a:ext cx="1420009" cy="7100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5595" y="3890106"/>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05688" y="4775395"/>
            <a:ext cx="980580" cy="17122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73372" y="1060792"/>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AE Systems Logo PNG Transparent &amp;amp; SVG Vector - Freebie Supply">
            <a:extLst>
              <a:ext uri="{FF2B5EF4-FFF2-40B4-BE49-F238E27FC236}">
                <a16:creationId xmlns:a16="http://schemas.microsoft.com/office/drawing/2014/main" id="{FEE7FEAF-1FC0-483A-9EC9-BA1D5B97246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41795" b="39937"/>
          <a:stretch/>
        </p:blipFill>
        <p:spPr bwMode="auto">
          <a:xfrm>
            <a:off x="8692733" y="1482175"/>
            <a:ext cx="3459008" cy="63190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38091" y="3130877"/>
            <a:ext cx="1119974" cy="11199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24145" y="5507685"/>
            <a:ext cx="2357273" cy="1728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6DA3FA-312D-0960-AECB-6C9854639BEE}"/>
              </a:ext>
            </a:extLst>
          </p:cNvPr>
          <p:cNvSpPr txBox="1"/>
          <p:nvPr/>
        </p:nvSpPr>
        <p:spPr>
          <a:xfrm>
            <a:off x="250660" y="1908580"/>
            <a:ext cx="3175959" cy="1384995"/>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Which employers offer apprenticeships?</a:t>
            </a:r>
          </a:p>
        </p:txBody>
      </p:sp>
      <p:pic>
        <p:nvPicPr>
          <p:cNvPr id="4" name="Picture 3">
            <a:extLst>
              <a:ext uri="{FF2B5EF4-FFF2-40B4-BE49-F238E27FC236}">
                <a16:creationId xmlns:a16="http://schemas.microsoft.com/office/drawing/2014/main" id="{D6A7865D-378F-E0B6-C8A3-35998D09216E}"/>
              </a:ext>
            </a:extLst>
          </p:cNvPr>
          <p:cNvPicPr>
            <a:picLocks noChangeAspect="1"/>
          </p:cNvPicPr>
          <p:nvPr/>
        </p:nvPicPr>
        <p:blipFill>
          <a:blip r:embed="rId23"/>
          <a:stretch>
            <a:fillRect/>
          </a:stretch>
        </p:blipFill>
        <p:spPr>
          <a:xfrm>
            <a:off x="6902565" y="2346910"/>
            <a:ext cx="3175959" cy="2117306"/>
          </a:xfrm>
          <a:prstGeom prst="rect">
            <a:avLst/>
          </a:prstGeom>
        </p:spPr>
      </p:pic>
      <p:pic>
        <p:nvPicPr>
          <p:cNvPr id="5" name="Picture 4">
            <a:extLst>
              <a:ext uri="{FF2B5EF4-FFF2-40B4-BE49-F238E27FC236}">
                <a16:creationId xmlns:a16="http://schemas.microsoft.com/office/drawing/2014/main" id="{6D72F9B9-0392-3AC3-5188-FEB9DA792C88}"/>
              </a:ext>
            </a:extLst>
          </p:cNvPr>
          <p:cNvPicPr>
            <a:picLocks noChangeAspect="1"/>
          </p:cNvPicPr>
          <p:nvPr/>
        </p:nvPicPr>
        <p:blipFill>
          <a:blip r:embed="rId24"/>
          <a:stretch>
            <a:fillRect/>
          </a:stretch>
        </p:blipFill>
        <p:spPr>
          <a:xfrm>
            <a:off x="3873104" y="3057507"/>
            <a:ext cx="1198868" cy="1240828"/>
          </a:xfrm>
          <a:prstGeom prst="rect">
            <a:avLst/>
          </a:prstGeom>
        </p:spPr>
      </p:pic>
      <p:pic>
        <p:nvPicPr>
          <p:cNvPr id="6" name="Picture 5">
            <a:extLst>
              <a:ext uri="{FF2B5EF4-FFF2-40B4-BE49-F238E27FC236}">
                <a16:creationId xmlns:a16="http://schemas.microsoft.com/office/drawing/2014/main" id="{8B6273F7-FE93-BB47-1AE3-DC2AC597C5F2}"/>
              </a:ext>
            </a:extLst>
          </p:cNvPr>
          <p:cNvPicPr>
            <a:picLocks noChangeAspect="1"/>
          </p:cNvPicPr>
          <p:nvPr/>
        </p:nvPicPr>
        <p:blipFill>
          <a:blip r:embed="rId25"/>
          <a:stretch>
            <a:fillRect/>
          </a:stretch>
        </p:blipFill>
        <p:spPr>
          <a:xfrm>
            <a:off x="4214190" y="4403915"/>
            <a:ext cx="2505732" cy="1409474"/>
          </a:xfrm>
          <a:prstGeom prst="rect">
            <a:avLst/>
          </a:prstGeom>
        </p:spPr>
      </p:pic>
      <p:pic>
        <p:nvPicPr>
          <p:cNvPr id="7" name="Picture 6">
            <a:extLst>
              <a:ext uri="{FF2B5EF4-FFF2-40B4-BE49-F238E27FC236}">
                <a16:creationId xmlns:a16="http://schemas.microsoft.com/office/drawing/2014/main" id="{CB5BD7EC-56E4-AA2D-8CA1-0E97C5BE5641}"/>
              </a:ext>
            </a:extLst>
          </p:cNvPr>
          <p:cNvPicPr>
            <a:picLocks noChangeAspect="1"/>
          </p:cNvPicPr>
          <p:nvPr/>
        </p:nvPicPr>
        <p:blipFill>
          <a:blip r:embed="rId26"/>
          <a:stretch>
            <a:fillRect/>
          </a:stretch>
        </p:blipFill>
        <p:spPr>
          <a:xfrm>
            <a:off x="5488687" y="3736653"/>
            <a:ext cx="2651316" cy="702599"/>
          </a:xfrm>
          <a:prstGeom prst="rect">
            <a:avLst/>
          </a:prstGeom>
        </p:spPr>
      </p:pic>
      <p:pic>
        <p:nvPicPr>
          <p:cNvPr id="10" name="Picture 9">
            <a:extLst>
              <a:ext uri="{FF2B5EF4-FFF2-40B4-BE49-F238E27FC236}">
                <a16:creationId xmlns:a16="http://schemas.microsoft.com/office/drawing/2014/main" id="{93C53D4C-EB2E-3291-A492-16AD31CF605A}"/>
              </a:ext>
            </a:extLst>
          </p:cNvPr>
          <p:cNvPicPr>
            <a:picLocks noChangeAspect="1"/>
          </p:cNvPicPr>
          <p:nvPr/>
        </p:nvPicPr>
        <p:blipFill>
          <a:blip r:embed="rId27"/>
          <a:stretch>
            <a:fillRect/>
          </a:stretch>
        </p:blipFill>
        <p:spPr>
          <a:xfrm>
            <a:off x="3767202" y="143608"/>
            <a:ext cx="1314499" cy="1311891"/>
          </a:xfrm>
          <a:prstGeom prst="rect">
            <a:avLst/>
          </a:prstGeom>
        </p:spPr>
      </p:pic>
    </p:spTree>
    <p:extLst>
      <p:ext uri="{BB962C8B-B14F-4D97-AF65-F5344CB8AC3E}">
        <p14:creationId xmlns:p14="http://schemas.microsoft.com/office/powerpoint/2010/main" val="178928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42"/>
                                        </p:tgtEl>
                                        <p:attrNameLst>
                                          <p:attrName>style.visibility</p:attrName>
                                        </p:attrNameLst>
                                      </p:cBhvr>
                                      <p:to>
                                        <p:strVal val="visible"/>
                                      </p:to>
                                    </p:set>
                                    <p:anim calcmode="lin" valueType="num">
                                      <p:cBhvr>
                                        <p:cTn id="27" dur="500" fill="hold"/>
                                        <p:tgtEl>
                                          <p:spTgt spid="1042"/>
                                        </p:tgtEl>
                                        <p:attrNameLst>
                                          <p:attrName>ppt_w</p:attrName>
                                        </p:attrNameLst>
                                      </p:cBhvr>
                                      <p:tavLst>
                                        <p:tav tm="0">
                                          <p:val>
                                            <p:fltVal val="0"/>
                                          </p:val>
                                        </p:tav>
                                        <p:tav tm="100000">
                                          <p:val>
                                            <p:strVal val="#ppt_w"/>
                                          </p:val>
                                        </p:tav>
                                      </p:tavLst>
                                    </p:anim>
                                    <p:anim calcmode="lin" valueType="num">
                                      <p:cBhvr>
                                        <p:cTn id="28" dur="500" fill="hold"/>
                                        <p:tgtEl>
                                          <p:spTgt spid="104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 calcmode="lin" valueType="num">
                                      <p:cBhvr>
                                        <p:cTn id="31" dur="500" fill="hold"/>
                                        <p:tgtEl>
                                          <p:spTgt spid="1036"/>
                                        </p:tgtEl>
                                        <p:attrNameLst>
                                          <p:attrName>ppt_w</p:attrName>
                                        </p:attrNameLst>
                                      </p:cBhvr>
                                      <p:tavLst>
                                        <p:tav tm="0">
                                          <p:val>
                                            <p:fltVal val="0"/>
                                          </p:val>
                                        </p:tav>
                                        <p:tav tm="100000">
                                          <p:val>
                                            <p:strVal val="#ppt_w"/>
                                          </p:val>
                                        </p:tav>
                                      </p:tavLst>
                                    </p:anim>
                                    <p:anim calcmode="lin" valueType="num">
                                      <p:cBhvr>
                                        <p:cTn id="32" dur="500" fill="hold"/>
                                        <p:tgtEl>
                                          <p:spTgt spid="103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38"/>
                                        </p:tgtEl>
                                        <p:attrNameLst>
                                          <p:attrName>style.visibility</p:attrName>
                                        </p:attrNameLst>
                                      </p:cBhvr>
                                      <p:to>
                                        <p:strVal val="visible"/>
                                      </p:to>
                                    </p:set>
                                    <p:anim calcmode="lin" valueType="num">
                                      <p:cBhvr>
                                        <p:cTn id="35" dur="500" fill="hold"/>
                                        <p:tgtEl>
                                          <p:spTgt spid="1038"/>
                                        </p:tgtEl>
                                        <p:attrNameLst>
                                          <p:attrName>ppt_w</p:attrName>
                                        </p:attrNameLst>
                                      </p:cBhvr>
                                      <p:tavLst>
                                        <p:tav tm="0">
                                          <p:val>
                                            <p:fltVal val="0"/>
                                          </p:val>
                                        </p:tav>
                                        <p:tav tm="100000">
                                          <p:val>
                                            <p:strVal val="#ppt_w"/>
                                          </p:val>
                                        </p:tav>
                                      </p:tavLst>
                                    </p:anim>
                                    <p:anim calcmode="lin" valueType="num">
                                      <p:cBhvr>
                                        <p:cTn id="36" dur="500" fill="hold"/>
                                        <p:tgtEl>
                                          <p:spTgt spid="1038"/>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44"/>
                                        </p:tgtEl>
                                        <p:attrNameLst>
                                          <p:attrName>style.visibility</p:attrName>
                                        </p:attrNameLst>
                                      </p:cBhvr>
                                      <p:to>
                                        <p:strVal val="visible"/>
                                      </p:to>
                                    </p:set>
                                    <p:anim calcmode="lin" valueType="num">
                                      <p:cBhvr>
                                        <p:cTn id="39" dur="500" fill="hold"/>
                                        <p:tgtEl>
                                          <p:spTgt spid="1044"/>
                                        </p:tgtEl>
                                        <p:attrNameLst>
                                          <p:attrName>ppt_w</p:attrName>
                                        </p:attrNameLst>
                                      </p:cBhvr>
                                      <p:tavLst>
                                        <p:tav tm="0">
                                          <p:val>
                                            <p:fltVal val="0"/>
                                          </p:val>
                                        </p:tav>
                                        <p:tav tm="100000">
                                          <p:val>
                                            <p:strVal val="#ppt_w"/>
                                          </p:val>
                                        </p:tav>
                                      </p:tavLst>
                                    </p:anim>
                                    <p:anim calcmode="lin" valueType="num">
                                      <p:cBhvr>
                                        <p:cTn id="40" dur="500" fill="hold"/>
                                        <p:tgtEl>
                                          <p:spTgt spid="1044"/>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64"/>
                                        </p:tgtEl>
                                        <p:attrNameLst>
                                          <p:attrName>style.visibility</p:attrName>
                                        </p:attrNameLst>
                                      </p:cBhvr>
                                      <p:to>
                                        <p:strVal val="visible"/>
                                      </p:to>
                                    </p:set>
                                    <p:anim calcmode="lin" valueType="num">
                                      <p:cBhvr>
                                        <p:cTn id="43" dur="500" fill="hold"/>
                                        <p:tgtEl>
                                          <p:spTgt spid="1064"/>
                                        </p:tgtEl>
                                        <p:attrNameLst>
                                          <p:attrName>ppt_w</p:attrName>
                                        </p:attrNameLst>
                                      </p:cBhvr>
                                      <p:tavLst>
                                        <p:tav tm="0">
                                          <p:val>
                                            <p:fltVal val="0"/>
                                          </p:val>
                                        </p:tav>
                                        <p:tav tm="100000">
                                          <p:val>
                                            <p:strVal val="#ppt_w"/>
                                          </p:val>
                                        </p:tav>
                                      </p:tavLst>
                                    </p:anim>
                                    <p:anim calcmode="lin" valueType="num">
                                      <p:cBhvr>
                                        <p:cTn id="44" dur="500" fill="hold"/>
                                        <p:tgtEl>
                                          <p:spTgt spid="1064"/>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52"/>
                                        </p:tgtEl>
                                        <p:attrNameLst>
                                          <p:attrName>style.visibility</p:attrName>
                                        </p:attrNameLst>
                                      </p:cBhvr>
                                      <p:to>
                                        <p:strVal val="visible"/>
                                      </p:to>
                                    </p:set>
                                    <p:anim calcmode="lin" valueType="num">
                                      <p:cBhvr>
                                        <p:cTn id="47" dur="500" fill="hold"/>
                                        <p:tgtEl>
                                          <p:spTgt spid="1052"/>
                                        </p:tgtEl>
                                        <p:attrNameLst>
                                          <p:attrName>ppt_w</p:attrName>
                                        </p:attrNameLst>
                                      </p:cBhvr>
                                      <p:tavLst>
                                        <p:tav tm="0">
                                          <p:val>
                                            <p:fltVal val="0"/>
                                          </p:val>
                                        </p:tav>
                                        <p:tav tm="100000">
                                          <p:val>
                                            <p:strVal val="#ppt_w"/>
                                          </p:val>
                                        </p:tav>
                                      </p:tavLst>
                                    </p:anim>
                                    <p:anim calcmode="lin" valueType="num">
                                      <p:cBhvr>
                                        <p:cTn id="48" dur="500" fill="hold"/>
                                        <p:tgtEl>
                                          <p:spTgt spid="1052"/>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58"/>
                                        </p:tgtEl>
                                        <p:attrNameLst>
                                          <p:attrName>style.visibility</p:attrName>
                                        </p:attrNameLst>
                                      </p:cBhvr>
                                      <p:to>
                                        <p:strVal val="visible"/>
                                      </p:to>
                                    </p:set>
                                    <p:anim calcmode="lin" valueType="num">
                                      <p:cBhvr>
                                        <p:cTn id="51" dur="500" fill="hold"/>
                                        <p:tgtEl>
                                          <p:spTgt spid="1058"/>
                                        </p:tgtEl>
                                        <p:attrNameLst>
                                          <p:attrName>ppt_w</p:attrName>
                                        </p:attrNameLst>
                                      </p:cBhvr>
                                      <p:tavLst>
                                        <p:tav tm="0">
                                          <p:val>
                                            <p:fltVal val="0"/>
                                          </p:val>
                                        </p:tav>
                                        <p:tav tm="100000">
                                          <p:val>
                                            <p:strVal val="#ppt_w"/>
                                          </p:val>
                                        </p:tav>
                                      </p:tavLst>
                                    </p:anim>
                                    <p:anim calcmode="lin" valueType="num">
                                      <p:cBhvr>
                                        <p:cTn id="52" dur="500" fill="hold"/>
                                        <p:tgtEl>
                                          <p:spTgt spid="1058"/>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62"/>
                                        </p:tgtEl>
                                        <p:attrNameLst>
                                          <p:attrName>style.visibility</p:attrName>
                                        </p:attrNameLst>
                                      </p:cBhvr>
                                      <p:to>
                                        <p:strVal val="visible"/>
                                      </p:to>
                                    </p:set>
                                    <p:anim calcmode="lin" valueType="num">
                                      <p:cBhvr>
                                        <p:cTn id="55" dur="500" fill="hold"/>
                                        <p:tgtEl>
                                          <p:spTgt spid="1062"/>
                                        </p:tgtEl>
                                        <p:attrNameLst>
                                          <p:attrName>ppt_w</p:attrName>
                                        </p:attrNameLst>
                                      </p:cBhvr>
                                      <p:tavLst>
                                        <p:tav tm="0">
                                          <p:val>
                                            <p:fltVal val="0"/>
                                          </p:val>
                                        </p:tav>
                                        <p:tav tm="100000">
                                          <p:val>
                                            <p:strVal val="#ppt_w"/>
                                          </p:val>
                                        </p:tav>
                                      </p:tavLst>
                                    </p:anim>
                                    <p:anim calcmode="lin" valueType="num">
                                      <p:cBhvr>
                                        <p:cTn id="56" dur="500" fill="hold"/>
                                        <p:tgtEl>
                                          <p:spTgt spid="1062"/>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60"/>
                                        </p:tgtEl>
                                        <p:attrNameLst>
                                          <p:attrName>style.visibility</p:attrName>
                                        </p:attrNameLst>
                                      </p:cBhvr>
                                      <p:to>
                                        <p:strVal val="visible"/>
                                      </p:to>
                                    </p:set>
                                    <p:anim calcmode="lin" valueType="num">
                                      <p:cBhvr>
                                        <p:cTn id="59" dur="500" fill="hold"/>
                                        <p:tgtEl>
                                          <p:spTgt spid="1060"/>
                                        </p:tgtEl>
                                        <p:attrNameLst>
                                          <p:attrName>ppt_w</p:attrName>
                                        </p:attrNameLst>
                                      </p:cBhvr>
                                      <p:tavLst>
                                        <p:tav tm="0">
                                          <p:val>
                                            <p:fltVal val="0"/>
                                          </p:val>
                                        </p:tav>
                                        <p:tav tm="100000">
                                          <p:val>
                                            <p:strVal val="#ppt_w"/>
                                          </p:val>
                                        </p:tav>
                                      </p:tavLst>
                                    </p:anim>
                                    <p:anim calcmode="lin" valueType="num">
                                      <p:cBhvr>
                                        <p:cTn id="60" dur="500" fill="hold"/>
                                        <p:tgtEl>
                                          <p:spTgt spid="1060"/>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074"/>
                                        </p:tgtEl>
                                        <p:attrNameLst>
                                          <p:attrName>style.visibility</p:attrName>
                                        </p:attrNameLst>
                                      </p:cBhvr>
                                      <p:to>
                                        <p:strVal val="visible"/>
                                      </p:to>
                                    </p:set>
                                    <p:anim calcmode="lin" valueType="num">
                                      <p:cBhvr>
                                        <p:cTn id="63" dur="500" fill="hold"/>
                                        <p:tgtEl>
                                          <p:spTgt spid="1074"/>
                                        </p:tgtEl>
                                        <p:attrNameLst>
                                          <p:attrName>ppt_w</p:attrName>
                                        </p:attrNameLst>
                                      </p:cBhvr>
                                      <p:tavLst>
                                        <p:tav tm="0">
                                          <p:val>
                                            <p:fltVal val="0"/>
                                          </p:val>
                                        </p:tav>
                                        <p:tav tm="100000">
                                          <p:val>
                                            <p:strVal val="#ppt_w"/>
                                          </p:val>
                                        </p:tav>
                                      </p:tavLst>
                                    </p:anim>
                                    <p:anim calcmode="lin" valueType="num">
                                      <p:cBhvr>
                                        <p:cTn id="64" dur="500" fill="hold"/>
                                        <p:tgtEl>
                                          <p:spTgt spid="1074"/>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076"/>
                                        </p:tgtEl>
                                        <p:attrNameLst>
                                          <p:attrName>style.visibility</p:attrName>
                                        </p:attrNameLst>
                                      </p:cBhvr>
                                      <p:to>
                                        <p:strVal val="visible"/>
                                      </p:to>
                                    </p:set>
                                    <p:anim calcmode="lin" valueType="num">
                                      <p:cBhvr>
                                        <p:cTn id="67" dur="500" fill="hold"/>
                                        <p:tgtEl>
                                          <p:spTgt spid="1076"/>
                                        </p:tgtEl>
                                        <p:attrNameLst>
                                          <p:attrName>ppt_w</p:attrName>
                                        </p:attrNameLst>
                                      </p:cBhvr>
                                      <p:tavLst>
                                        <p:tav tm="0">
                                          <p:val>
                                            <p:fltVal val="0"/>
                                          </p:val>
                                        </p:tav>
                                        <p:tav tm="100000">
                                          <p:val>
                                            <p:strVal val="#ppt_w"/>
                                          </p:val>
                                        </p:tav>
                                      </p:tavLst>
                                    </p:anim>
                                    <p:anim calcmode="lin" valueType="num">
                                      <p:cBhvr>
                                        <p:cTn id="68" dur="500" fill="hold"/>
                                        <p:tgtEl>
                                          <p:spTgt spid="1076"/>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066"/>
                                        </p:tgtEl>
                                        <p:attrNameLst>
                                          <p:attrName>style.visibility</p:attrName>
                                        </p:attrNameLst>
                                      </p:cBhvr>
                                      <p:to>
                                        <p:strVal val="visible"/>
                                      </p:to>
                                    </p:set>
                                    <p:anim calcmode="lin" valueType="num">
                                      <p:cBhvr>
                                        <p:cTn id="71" dur="500" fill="hold"/>
                                        <p:tgtEl>
                                          <p:spTgt spid="1066"/>
                                        </p:tgtEl>
                                        <p:attrNameLst>
                                          <p:attrName>ppt_w</p:attrName>
                                        </p:attrNameLst>
                                      </p:cBhvr>
                                      <p:tavLst>
                                        <p:tav tm="0">
                                          <p:val>
                                            <p:fltVal val="0"/>
                                          </p:val>
                                        </p:tav>
                                        <p:tav tm="100000">
                                          <p:val>
                                            <p:strVal val="#ppt_w"/>
                                          </p:val>
                                        </p:tav>
                                      </p:tavLst>
                                    </p:anim>
                                    <p:anim calcmode="lin" valueType="num">
                                      <p:cBhvr>
                                        <p:cTn id="72" dur="500" fill="hold"/>
                                        <p:tgtEl>
                                          <p:spTgt spid="1066"/>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050"/>
                                        </p:tgtEl>
                                        <p:attrNameLst>
                                          <p:attrName>style.visibility</p:attrName>
                                        </p:attrNameLst>
                                      </p:cBhvr>
                                      <p:to>
                                        <p:strVal val="visible"/>
                                      </p:to>
                                    </p:set>
                                    <p:anim calcmode="lin" valueType="num">
                                      <p:cBhvr>
                                        <p:cTn id="75" dur="500" fill="hold"/>
                                        <p:tgtEl>
                                          <p:spTgt spid="1050"/>
                                        </p:tgtEl>
                                        <p:attrNameLst>
                                          <p:attrName>ppt_w</p:attrName>
                                        </p:attrNameLst>
                                      </p:cBhvr>
                                      <p:tavLst>
                                        <p:tav tm="0">
                                          <p:val>
                                            <p:fltVal val="0"/>
                                          </p:val>
                                        </p:tav>
                                        <p:tav tm="100000">
                                          <p:val>
                                            <p:strVal val="#ppt_w"/>
                                          </p:val>
                                        </p:tav>
                                      </p:tavLst>
                                    </p:anim>
                                    <p:anim calcmode="lin" valueType="num">
                                      <p:cBhvr>
                                        <p:cTn id="76" dur="500" fill="hold"/>
                                        <p:tgtEl>
                                          <p:spTgt spid="1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D881D5F-7894-03A4-2FB8-EA1CB553971E}"/>
              </a:ext>
            </a:extLst>
          </p:cNvPr>
          <p:cNvPicPr>
            <a:picLocks noChangeAspect="1"/>
          </p:cNvPicPr>
          <p:nvPr/>
        </p:nvPicPr>
        <p:blipFill rotWithShape="1">
          <a:blip r:embed="rId3">
            <a:extLst>
              <a:ext uri="{28A0092B-C50C-407E-A947-70E740481C1C}">
                <a14:useLocalDpi xmlns:a14="http://schemas.microsoft.com/office/drawing/2010/main" val="0"/>
              </a:ext>
            </a:extLst>
          </a:blip>
          <a:srcRect r="38872"/>
          <a:stretch/>
        </p:blipFill>
        <p:spPr>
          <a:xfrm>
            <a:off x="3705340" y="957426"/>
            <a:ext cx="5734180" cy="5276629"/>
          </a:xfrm>
          <a:prstGeom prst="rect">
            <a:avLst/>
          </a:prstGeom>
        </p:spPr>
      </p:pic>
      <p:sp>
        <p:nvSpPr>
          <p:cNvPr id="5" name="TextBox 4">
            <a:extLst>
              <a:ext uri="{FF2B5EF4-FFF2-40B4-BE49-F238E27FC236}">
                <a16:creationId xmlns:a16="http://schemas.microsoft.com/office/drawing/2014/main" id="{4D95DD64-1BFA-0A4B-A33F-73512D909534}"/>
              </a:ext>
            </a:extLst>
          </p:cNvPr>
          <p:cNvSpPr txBox="1"/>
          <p:nvPr/>
        </p:nvSpPr>
        <p:spPr>
          <a:xfrm>
            <a:off x="9439520" y="1398488"/>
            <a:ext cx="1688950" cy="36576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Logistics</a:t>
            </a:r>
          </a:p>
        </p:txBody>
      </p:sp>
      <p:sp>
        <p:nvSpPr>
          <p:cNvPr id="7" name="TextBox 6">
            <a:extLst>
              <a:ext uri="{FF2B5EF4-FFF2-40B4-BE49-F238E27FC236}">
                <a16:creationId xmlns:a16="http://schemas.microsoft.com/office/drawing/2014/main" id="{BB11659B-7EE3-A0A2-ECEF-EE214F14C9BA}"/>
              </a:ext>
            </a:extLst>
          </p:cNvPr>
          <p:cNvSpPr txBox="1"/>
          <p:nvPr/>
        </p:nvSpPr>
        <p:spPr>
          <a:xfrm>
            <a:off x="9439520" y="1742725"/>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IT &amp; Cyber Security</a:t>
            </a:r>
          </a:p>
        </p:txBody>
      </p:sp>
      <p:sp>
        <p:nvSpPr>
          <p:cNvPr id="8" name="TextBox 7">
            <a:extLst>
              <a:ext uri="{FF2B5EF4-FFF2-40B4-BE49-F238E27FC236}">
                <a16:creationId xmlns:a16="http://schemas.microsoft.com/office/drawing/2014/main" id="{1FF31EC9-2B4F-F7FE-AF2E-57B5DE50A040}"/>
              </a:ext>
            </a:extLst>
          </p:cNvPr>
          <p:cNvSpPr txBox="1"/>
          <p:nvPr/>
        </p:nvSpPr>
        <p:spPr>
          <a:xfrm>
            <a:off x="9439520" y="2108485"/>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Data Analytics </a:t>
            </a:r>
          </a:p>
        </p:txBody>
      </p:sp>
      <p:sp>
        <p:nvSpPr>
          <p:cNvPr id="9" name="TextBox 8">
            <a:extLst>
              <a:ext uri="{FF2B5EF4-FFF2-40B4-BE49-F238E27FC236}">
                <a16:creationId xmlns:a16="http://schemas.microsoft.com/office/drawing/2014/main" id="{4F905220-794D-78E7-E1BB-2AAC4AC9BDF9}"/>
              </a:ext>
            </a:extLst>
          </p:cNvPr>
          <p:cNvSpPr txBox="1"/>
          <p:nvPr/>
        </p:nvSpPr>
        <p:spPr>
          <a:xfrm>
            <a:off x="9439520" y="2452722"/>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Sales</a:t>
            </a:r>
          </a:p>
        </p:txBody>
      </p:sp>
      <p:sp>
        <p:nvSpPr>
          <p:cNvPr id="10" name="TextBox 9">
            <a:extLst>
              <a:ext uri="{FF2B5EF4-FFF2-40B4-BE49-F238E27FC236}">
                <a16:creationId xmlns:a16="http://schemas.microsoft.com/office/drawing/2014/main" id="{3B52ABF1-9D6E-6B51-0C80-CB9F717F42C2}"/>
              </a:ext>
            </a:extLst>
          </p:cNvPr>
          <p:cNvSpPr txBox="1"/>
          <p:nvPr/>
        </p:nvSpPr>
        <p:spPr>
          <a:xfrm>
            <a:off x="9439520" y="2843577"/>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Business Development</a:t>
            </a:r>
          </a:p>
        </p:txBody>
      </p:sp>
      <p:sp>
        <p:nvSpPr>
          <p:cNvPr id="11" name="TextBox 10">
            <a:extLst>
              <a:ext uri="{FF2B5EF4-FFF2-40B4-BE49-F238E27FC236}">
                <a16:creationId xmlns:a16="http://schemas.microsoft.com/office/drawing/2014/main" id="{CE5E687D-1645-F5A1-94BE-CE01FAD97A00}"/>
              </a:ext>
            </a:extLst>
          </p:cNvPr>
          <p:cNvSpPr txBox="1"/>
          <p:nvPr/>
        </p:nvSpPr>
        <p:spPr>
          <a:xfrm>
            <a:off x="9439204" y="3162719"/>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Marketing</a:t>
            </a:r>
          </a:p>
        </p:txBody>
      </p:sp>
      <p:sp>
        <p:nvSpPr>
          <p:cNvPr id="12" name="TextBox 11">
            <a:extLst>
              <a:ext uri="{FF2B5EF4-FFF2-40B4-BE49-F238E27FC236}">
                <a16:creationId xmlns:a16="http://schemas.microsoft.com/office/drawing/2014/main" id="{EA60D2E2-A21F-7EFD-DC15-2B0C1E8D528A}"/>
              </a:ext>
            </a:extLst>
          </p:cNvPr>
          <p:cNvSpPr txBox="1"/>
          <p:nvPr/>
        </p:nvSpPr>
        <p:spPr>
          <a:xfrm>
            <a:off x="9439204" y="3576854"/>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Human Resources (HR)</a:t>
            </a:r>
          </a:p>
        </p:txBody>
      </p:sp>
      <p:sp>
        <p:nvSpPr>
          <p:cNvPr id="13" name="TextBox 12">
            <a:extLst>
              <a:ext uri="{FF2B5EF4-FFF2-40B4-BE49-F238E27FC236}">
                <a16:creationId xmlns:a16="http://schemas.microsoft.com/office/drawing/2014/main" id="{246D1DFA-8E4B-C719-82F2-743F6AD4EF7D}"/>
              </a:ext>
            </a:extLst>
          </p:cNvPr>
          <p:cNvSpPr txBox="1"/>
          <p:nvPr/>
        </p:nvSpPr>
        <p:spPr>
          <a:xfrm>
            <a:off x="9439204" y="3944429"/>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Finance</a:t>
            </a:r>
          </a:p>
        </p:txBody>
      </p:sp>
      <p:sp>
        <p:nvSpPr>
          <p:cNvPr id="14" name="TextBox 13">
            <a:extLst>
              <a:ext uri="{FF2B5EF4-FFF2-40B4-BE49-F238E27FC236}">
                <a16:creationId xmlns:a16="http://schemas.microsoft.com/office/drawing/2014/main" id="{56B82C79-E49C-602A-EA4E-EB116E3B0096}"/>
              </a:ext>
            </a:extLst>
          </p:cNvPr>
          <p:cNvSpPr txBox="1"/>
          <p:nvPr/>
        </p:nvSpPr>
        <p:spPr>
          <a:xfrm>
            <a:off x="9439204" y="4263571"/>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Legal</a:t>
            </a:r>
          </a:p>
        </p:txBody>
      </p:sp>
      <p:sp>
        <p:nvSpPr>
          <p:cNvPr id="15" name="TextBox 14">
            <a:extLst>
              <a:ext uri="{FF2B5EF4-FFF2-40B4-BE49-F238E27FC236}">
                <a16:creationId xmlns:a16="http://schemas.microsoft.com/office/drawing/2014/main" id="{EF7622DB-440D-FA37-B722-DBDC0992D5DB}"/>
              </a:ext>
            </a:extLst>
          </p:cNvPr>
          <p:cNvSpPr txBox="1"/>
          <p:nvPr/>
        </p:nvSpPr>
        <p:spPr>
          <a:xfrm>
            <a:off x="9428131" y="4496670"/>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Facilities Management</a:t>
            </a:r>
          </a:p>
        </p:txBody>
      </p:sp>
      <p:sp>
        <p:nvSpPr>
          <p:cNvPr id="16" name="TextBox 15">
            <a:extLst>
              <a:ext uri="{FF2B5EF4-FFF2-40B4-BE49-F238E27FC236}">
                <a16:creationId xmlns:a16="http://schemas.microsoft.com/office/drawing/2014/main" id="{CC57ADC8-4487-0599-0161-2B5E679B5BB8}"/>
              </a:ext>
            </a:extLst>
          </p:cNvPr>
          <p:cNvSpPr txBox="1"/>
          <p:nvPr/>
        </p:nvSpPr>
        <p:spPr>
          <a:xfrm>
            <a:off x="9439204" y="4801424"/>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Security</a:t>
            </a:r>
          </a:p>
        </p:txBody>
      </p:sp>
      <p:sp>
        <p:nvSpPr>
          <p:cNvPr id="17" name="TextBox 16">
            <a:extLst>
              <a:ext uri="{FF2B5EF4-FFF2-40B4-BE49-F238E27FC236}">
                <a16:creationId xmlns:a16="http://schemas.microsoft.com/office/drawing/2014/main" id="{E3A6D0A9-65DB-21C3-B275-63F0519FA765}"/>
              </a:ext>
            </a:extLst>
          </p:cNvPr>
          <p:cNvSpPr txBox="1"/>
          <p:nvPr/>
        </p:nvSpPr>
        <p:spPr>
          <a:xfrm>
            <a:off x="9428131" y="5099101"/>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Customer Service</a:t>
            </a:r>
          </a:p>
        </p:txBody>
      </p:sp>
      <p:sp>
        <p:nvSpPr>
          <p:cNvPr id="18" name="TextBox 17">
            <a:extLst>
              <a:ext uri="{FF2B5EF4-FFF2-40B4-BE49-F238E27FC236}">
                <a16:creationId xmlns:a16="http://schemas.microsoft.com/office/drawing/2014/main" id="{9DD2DC2E-88B7-A8B1-8889-166F958AEF84}"/>
              </a:ext>
            </a:extLst>
          </p:cNvPr>
          <p:cNvSpPr txBox="1"/>
          <p:nvPr/>
        </p:nvSpPr>
        <p:spPr>
          <a:xfrm>
            <a:off x="9428131" y="5436136"/>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Training &amp; Development </a:t>
            </a:r>
          </a:p>
        </p:txBody>
      </p:sp>
      <p:sp>
        <p:nvSpPr>
          <p:cNvPr id="19" name="TextBox 18">
            <a:extLst>
              <a:ext uri="{FF2B5EF4-FFF2-40B4-BE49-F238E27FC236}">
                <a16:creationId xmlns:a16="http://schemas.microsoft.com/office/drawing/2014/main" id="{F1F5F3EE-6369-8655-72A3-3290437274AD}"/>
              </a:ext>
            </a:extLst>
          </p:cNvPr>
          <p:cNvSpPr txBox="1"/>
          <p:nvPr/>
        </p:nvSpPr>
        <p:spPr>
          <a:xfrm>
            <a:off x="449369" y="1968269"/>
            <a:ext cx="2743200"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Look inside the company</a:t>
            </a:r>
          </a:p>
        </p:txBody>
      </p:sp>
    </p:spTree>
    <p:extLst>
      <p:ext uri="{BB962C8B-B14F-4D97-AF65-F5344CB8AC3E}">
        <p14:creationId xmlns:p14="http://schemas.microsoft.com/office/powerpoint/2010/main" val="267944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c11d60-4d35-4118-bb4b-34f91cf69a83">
      <Terms xmlns="http://schemas.microsoft.com/office/infopath/2007/PartnerControls"/>
    </lcf76f155ced4ddcb4097134ff3c332f>
    <TaxCatchAll xmlns="6a390fce-f7b3-43db-9b6d-4644034cd09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E80153207E0245AE6EC9CE8AB77C89" ma:contentTypeVersion="14" ma:contentTypeDescription="Create a new document." ma:contentTypeScope="" ma:versionID="f1e7e876a3fd3ed427444f6759e9368a">
  <xsd:schema xmlns:xsd="http://www.w3.org/2001/XMLSchema" xmlns:xs="http://www.w3.org/2001/XMLSchema" xmlns:p="http://schemas.microsoft.com/office/2006/metadata/properties" xmlns:ns2="dbc11d60-4d35-4118-bb4b-34f91cf69a83" xmlns:ns3="6a390fce-f7b3-43db-9b6d-4644034cd09e" targetNamespace="http://schemas.microsoft.com/office/2006/metadata/properties" ma:root="true" ma:fieldsID="f5b22bdc9417eb60d0c787a5ffc8594a" ns2:_="" ns3:_="">
    <xsd:import namespace="dbc11d60-4d35-4118-bb4b-34f91cf69a83"/>
    <xsd:import namespace="6a390fce-f7b3-43db-9b6d-4644034cd0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11d60-4d35-4118-bb4b-34f91cf69a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8baa140-48e9-448a-ae51-85babba47fa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390fce-f7b3-43db-9b6d-4644034cd0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7727c12-b86b-4bb6-ac79-6c8ed8898f02}" ma:internalName="TaxCatchAll" ma:showField="CatchAllData" ma:web="6a390fce-f7b3-43db-9b6d-4644034cd09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25F29F-F6BA-4E55-B98E-815D46B815BF}">
  <ds:schemaRefs>
    <ds:schemaRef ds:uri="01cdd075-c344-4c65-8551-ba9dc45e0196"/>
    <ds:schemaRef ds:uri="6c2c260b-7b8b-4528-a165-310b68aa19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bc11d60-4d35-4118-bb4b-34f91cf69a83"/>
    <ds:schemaRef ds:uri="6a390fce-f7b3-43db-9b6d-4644034cd09e"/>
  </ds:schemaRefs>
</ds:datastoreItem>
</file>

<file path=customXml/itemProps2.xml><?xml version="1.0" encoding="utf-8"?>
<ds:datastoreItem xmlns:ds="http://schemas.openxmlformats.org/officeDocument/2006/customXml" ds:itemID="{7A445573-DA8B-4300-BDEE-B87B943611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11d60-4d35-4118-bb4b-34f91cf69a83"/>
    <ds:schemaRef ds:uri="6a390fce-f7b3-43db-9b6d-4644034cd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CEBC07-4023-4003-945F-F7A84C664C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5740</Words>
  <Application>Microsoft Office PowerPoint</Application>
  <PresentationFormat>Widescreen</PresentationFormat>
  <Paragraphs>439</Paragraphs>
  <Slides>21</Slides>
  <Notes>20</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Lato</vt:lpstr>
      <vt:lpstr>Office Theme</vt:lpstr>
      <vt:lpstr>1_Custom Design</vt:lpstr>
      <vt:lpstr>For ASK partner reference</vt:lpstr>
      <vt:lpstr>For ASK partner reference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Morrison</dc:creator>
  <cp:lastModifiedBy>Linda Beever</cp:lastModifiedBy>
  <cp:revision>13</cp:revision>
  <cp:lastPrinted>2023-03-14T10:43:21Z</cp:lastPrinted>
  <dcterms:created xsi:type="dcterms:W3CDTF">2021-08-10T04:56:48Z</dcterms:created>
  <dcterms:modified xsi:type="dcterms:W3CDTF">2024-04-15T07:05:15Z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0x0101002AE80153207E0245AE6EC9CE8AB77C89</vt:lpwstr>
  </property>
</Properties>
</file>