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6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1.xml" ContentType="application/vnd.openxmlformats-officedocument.theme+xml"/>
  <Override PartName="/ppt/slideLayouts/slideLayout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  <p:sldMasterId id="2147484280" r:id="rId2"/>
    <p:sldMasterId id="2147484292" r:id="rId3"/>
    <p:sldMasterId id="2147484304" r:id="rId4"/>
    <p:sldMasterId id="2147484316" r:id="rId5"/>
    <p:sldMasterId id="2147484329" r:id="rId6"/>
    <p:sldMasterId id="2147484341" r:id="rId7"/>
    <p:sldMasterId id="2147484353" r:id="rId8"/>
    <p:sldMasterId id="2147484365" r:id="rId9"/>
    <p:sldMasterId id="2147484377" r:id="rId10"/>
    <p:sldMasterId id="2147484412" r:id="rId11"/>
    <p:sldMasterId id="2147484415" r:id="rId12"/>
  </p:sldMasterIdLst>
  <p:notesMasterIdLst>
    <p:notesMasterId r:id="rId33"/>
  </p:notesMasterIdLst>
  <p:handoutMasterIdLst>
    <p:handoutMasterId r:id="rId34"/>
  </p:handoutMasterIdLst>
  <p:sldIdLst>
    <p:sldId id="261" r:id="rId13"/>
    <p:sldId id="297" r:id="rId14"/>
    <p:sldId id="300" r:id="rId15"/>
    <p:sldId id="302" r:id="rId16"/>
    <p:sldId id="304" r:id="rId17"/>
    <p:sldId id="313" r:id="rId18"/>
    <p:sldId id="314" r:id="rId19"/>
    <p:sldId id="315" r:id="rId20"/>
    <p:sldId id="311" r:id="rId21"/>
    <p:sldId id="306" r:id="rId22"/>
    <p:sldId id="317" r:id="rId23"/>
    <p:sldId id="307" r:id="rId24"/>
    <p:sldId id="309" r:id="rId25"/>
    <p:sldId id="316" r:id="rId26"/>
    <p:sldId id="322" r:id="rId27"/>
    <p:sldId id="289" r:id="rId28"/>
    <p:sldId id="320" r:id="rId29"/>
    <p:sldId id="321" r:id="rId30"/>
    <p:sldId id="319" r:id="rId31"/>
    <p:sldId id="262" r:id="rId3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FC9D48BB-6829-C443-8872-6A8CD66EC24F}">
          <p14:sldIdLst>
            <p14:sldId id="261"/>
          </p14:sldIdLst>
        </p14:section>
        <p14:section name="content" id="{03102A72-5CAE-F04B-8B85-4A5E61DCCB92}">
          <p14:sldIdLst>
            <p14:sldId id="297"/>
            <p14:sldId id="300"/>
            <p14:sldId id="302"/>
            <p14:sldId id="304"/>
            <p14:sldId id="313"/>
            <p14:sldId id="314"/>
            <p14:sldId id="315"/>
            <p14:sldId id="311"/>
            <p14:sldId id="306"/>
            <p14:sldId id="317"/>
            <p14:sldId id="307"/>
            <p14:sldId id="309"/>
            <p14:sldId id="316"/>
            <p14:sldId id="322"/>
            <p14:sldId id="289"/>
            <p14:sldId id="320"/>
            <p14:sldId id="321"/>
            <p14:sldId id="319"/>
          </p14:sldIdLst>
        </p14:section>
        <p14:section name="back" id="{2D7054D8-94F7-B848-B91E-1F5F4C45F7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FF0066"/>
    <a:srgbClr val="404040"/>
    <a:srgbClr val="003772"/>
    <a:srgbClr val="F2F2F2"/>
    <a:srgbClr val="E31836"/>
    <a:srgbClr val="4D25B1"/>
    <a:srgbClr val="110C7E"/>
    <a:srgbClr val="150CCA"/>
    <a:srgbClr val="4C0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2" autoAdjust="0"/>
    <p:restoredTop sz="94317" autoAdjust="0"/>
  </p:normalViewPr>
  <p:slideViewPr>
    <p:cSldViewPr>
      <p:cViewPr varScale="1">
        <p:scale>
          <a:sx n="81" d="100"/>
          <a:sy n="81" d="100"/>
        </p:scale>
        <p:origin x="1080" y="5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008" y="-12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2339C6D-62AF-4B52-8370-934C65CC1A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07A55E7-00BC-4E7A-82FF-F0B416E3D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51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9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A55E7-00BC-4E7A-82FF-F0B416E3D21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888432" cy="4450506"/>
          </a:xfrm>
          <a:prstGeom prst="rect">
            <a:avLst/>
          </a:prstGeom>
        </p:spPr>
        <p:txBody>
          <a:bodyPr vert="horz"/>
          <a:lstStyle>
            <a:lvl1pPr algn="l">
              <a:defRPr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1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theme" Target="../theme/theme8.xml"/><Relationship Id="rId4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theme" Target="../theme/theme9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2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E1CD09C-7F6F-4AAD-9DBD-1C611A65DB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5" name="Picture 9" descr="Inspiring tomorrows profs 4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735" y="520386"/>
            <a:ext cx="1787890" cy="60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4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E1CD09C-7F6F-4AAD-9DBD-1C611A65DBD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7175" name="Picture 9" descr="Inspiring tomorrows profs 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735" y="520386"/>
            <a:ext cx="1787890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0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1E1CD09C-7F6F-4AAD-9DBD-1C611A65DB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5" name="Picture 9" descr="Inspiring tomorrows profs 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735" y="520386"/>
            <a:ext cx="1787890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359963A-ADFF-43E7-A562-AF163CD7B5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6411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AF61EB2-AAD5-4703-8A00-2424D020B7C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B531E02-4DAD-402F-9179-70E8EDB535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620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4D825F6-752C-4368-81CC-D140CB6E979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C90EA5F-C5AA-4AD1-B025-123B72467DF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9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96A13E-0B20-4B96-9DBE-A533017B453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9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9C12940-2069-495F-AC9D-0D0A3A14D2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3240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955E3AD-2F4D-46BC-9183-0AADEF0C89B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386" y="519592"/>
            <a:ext cx="1790239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15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disabled-students-allowances-dsas/overview" TargetMode="External"/><Relationship Id="rId2" Type="http://schemas.openxmlformats.org/officeDocument/2006/relationships/hyperlink" Target="http://www.hud.ac.uk/mhm/scholarship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rasmusplus.org.uk/study-abro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oanrepayment.co.uk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user/SFEFIL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gov.uk/student-finance/overview" TargetMode="External"/><Relationship Id="rId7" Type="http://schemas.openxmlformats.org/officeDocument/2006/relationships/hyperlink" Target="http://www.thestudentroom.co.uk/content.php?r=5659-Student-Financ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hyperlink" Target="http://www.hud.ac.uk/students/finance/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ov.uk/student-financ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tudent-finance-calculato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328" y="3380799"/>
            <a:ext cx="291251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Liam Bunce</a:t>
            </a:r>
          </a:p>
          <a:p>
            <a:pPr algn="ctr"/>
            <a:r>
              <a:rPr lang="en-GB" sz="1800" dirty="0" smtClean="0"/>
              <a:t>Schools and Colleges </a:t>
            </a:r>
          </a:p>
          <a:p>
            <a:pPr algn="ctr"/>
            <a:r>
              <a:rPr lang="en-GB" sz="1800" dirty="0" smtClean="0"/>
              <a:t>Liaison Officer</a:t>
            </a:r>
            <a:endParaRPr lang="en-GB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808312" cy="2376264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 smtClean="0"/>
              <a:t>Student Finance 2017-18</a:t>
            </a:r>
            <a:br>
              <a:rPr lang="en-US" sz="40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1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805264"/>
            <a:ext cx="413995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Extra support you might be able to get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6021288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512" y="1580599"/>
            <a:ext cx="8802724" cy="1200329"/>
            <a:chOff x="179512" y="1556792"/>
            <a:chExt cx="8802724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1671788"/>
              <a:ext cx="2880320" cy="1001125"/>
            </a:xfrm>
            <a:prstGeom prst="roundRect">
              <a:avLst/>
            </a:prstGeom>
            <a:solidFill>
              <a:srgbClr val="FF0066"/>
            </a:solidFill>
          </p:spPr>
          <p:txBody>
            <a:bodyPr wrap="square" rtlCol="0" anchor="t" anchorCtr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Bursaries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1596" y="1556792"/>
              <a:ext cx="5760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400" dirty="0"/>
                <a:t>A</a:t>
              </a:r>
              <a:r>
                <a:rPr lang="en-GB" sz="2400" dirty="0" smtClean="0"/>
                <a:t>dditional </a:t>
              </a:r>
              <a:r>
                <a:rPr lang="en-GB" sz="2400" dirty="0"/>
                <a:t>financial support </a:t>
              </a:r>
              <a:r>
                <a:rPr lang="en-GB" sz="2400" dirty="0" smtClean="0"/>
                <a:t>from your university, based </a:t>
              </a:r>
              <a:r>
                <a:rPr lang="en-GB" sz="2400" dirty="0"/>
                <a:t>on </a:t>
              </a:r>
              <a:r>
                <a:rPr lang="en-GB" sz="2400" dirty="0" smtClean="0"/>
                <a:t>your household income and other circumstances. </a:t>
              </a:r>
              <a:endParaRPr lang="en-GB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512" y="2859921"/>
            <a:ext cx="8802724" cy="1001125"/>
            <a:chOff x="179512" y="2859921"/>
            <a:chExt cx="8802724" cy="1001125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859921"/>
              <a:ext cx="2880320" cy="1001125"/>
            </a:xfrm>
            <a:prstGeom prst="roundRect">
              <a:avLst/>
            </a:prstGeom>
            <a:solidFill>
              <a:srgbClr val="00ADE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Scholarships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1596" y="2886035"/>
              <a:ext cx="5760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400" dirty="0" smtClean="0"/>
                <a:t>University grants </a:t>
              </a:r>
              <a:r>
                <a:rPr lang="en-GB" sz="2400" dirty="0"/>
                <a:t>based on academic performance, e.g. </a:t>
              </a:r>
              <a:r>
                <a:rPr lang="en-GB" sz="1800" dirty="0">
                  <a:hlinkClick r:id="rId2"/>
                </a:rPr>
                <a:t>hud.ac.uk/</a:t>
              </a:r>
              <a:r>
                <a:rPr lang="en-GB" sz="1800" dirty="0" err="1">
                  <a:hlinkClick r:id="rId2"/>
                </a:rPr>
                <a:t>mhm</a:t>
              </a:r>
              <a:r>
                <a:rPr lang="en-GB" sz="1800" dirty="0">
                  <a:hlinkClick r:id="rId2"/>
                </a:rPr>
                <a:t>/scholarships/</a:t>
              </a:r>
              <a:r>
                <a:rPr lang="en-GB" sz="1800" dirty="0"/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512" y="4005064"/>
            <a:ext cx="8802724" cy="1458861"/>
            <a:chOff x="179512" y="4005064"/>
            <a:chExt cx="8802724" cy="1458861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4048054"/>
              <a:ext cx="2880320" cy="100112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Disability Support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1596" y="4005064"/>
              <a:ext cx="5760640" cy="145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Disabled Students Allowance </a:t>
              </a:r>
              <a:r>
                <a:rPr lang="en-GB" sz="1800" dirty="0">
                  <a:hlinkClick r:id="rId3"/>
                </a:rPr>
                <a:t>https://www.gov.uk/disabled-students-allowances-dsas/overview</a:t>
              </a:r>
              <a:r>
                <a:rPr lang="en-GB" sz="1800" dirty="0"/>
                <a:t> </a:t>
              </a:r>
            </a:p>
            <a:p>
              <a:pPr lvl="0"/>
              <a:endParaRPr lang="en-GB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9512" y="5157192"/>
            <a:ext cx="8802153" cy="1508105"/>
            <a:chOff x="179512" y="5157192"/>
            <a:chExt cx="8802153" cy="1508105"/>
          </a:xfrm>
        </p:grpSpPr>
        <p:sp>
          <p:nvSpPr>
            <p:cNvPr id="12" name="TextBox 11"/>
            <p:cNvSpPr txBox="1"/>
            <p:nvPr/>
          </p:nvSpPr>
          <p:spPr>
            <a:xfrm>
              <a:off x="179512" y="5236187"/>
              <a:ext cx="2880320" cy="100112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Study Abroad</a:t>
              </a:r>
            </a:p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1025" y="5157192"/>
              <a:ext cx="57606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400" dirty="0"/>
                <a:t>The Erasmus+ scheme provides funding to students studying or working in 32 European countries </a:t>
              </a:r>
              <a:r>
                <a:rPr lang="en-GB" sz="1800" dirty="0">
                  <a:hlinkClick r:id="rId4"/>
                </a:rPr>
                <a:t>https://www.erasmusplus.org.uk/study-abroad</a:t>
              </a:r>
              <a:r>
                <a:rPr lang="en-GB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8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579568" y="10509151"/>
            <a:ext cx="413995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Additional sources of income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24128" y="1484784"/>
            <a:ext cx="3343176" cy="5253179"/>
            <a:chOff x="5724128" y="1484784"/>
            <a:chExt cx="3343176" cy="52531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18" b="23518"/>
            <a:stretch/>
          </p:blipFill>
          <p:spPr>
            <a:xfrm>
              <a:off x="5724128" y="1484784"/>
              <a:ext cx="3333750" cy="1800200"/>
            </a:xfrm>
            <a:prstGeom prst="rect">
              <a:avLst/>
            </a:prstGeom>
          </p:spPr>
        </p:pic>
        <p:pic>
          <p:nvPicPr>
            <p:cNvPr id="1026" name="Picture 2" descr="Image result for university of huddersfield student ambassado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41" b="6489"/>
            <a:stretch/>
          </p:blipFill>
          <p:spPr bwMode="auto">
            <a:xfrm>
              <a:off x="5733554" y="3319286"/>
              <a:ext cx="3333750" cy="172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huddersfield students union student job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6" b="8465"/>
            <a:stretch/>
          </p:blipFill>
          <p:spPr bwMode="auto">
            <a:xfrm>
              <a:off x="5738069" y="5081779"/>
              <a:ext cx="3329235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79512" y="1556792"/>
            <a:ext cx="5400056" cy="10011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t" anchorCtr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Part-time jobs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636912"/>
            <a:ext cx="5400056" cy="1001125"/>
          </a:xfrm>
          <a:prstGeom prst="roundRect">
            <a:avLst/>
          </a:prstGeom>
          <a:solidFill>
            <a:srgbClr val="00AD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Summer/gap year work</a:t>
            </a:r>
          </a:p>
          <a:p>
            <a:pPr algn="ctr"/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030" y="4804139"/>
            <a:ext cx="5395537" cy="1001125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Parental support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3717032"/>
            <a:ext cx="5400056" cy="10011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Sponsorship</a:t>
            </a:r>
          </a:p>
          <a:p>
            <a:pPr algn="ctr"/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do you get it?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/>
          <a:srcRect l="14244" r="15552" b="24962"/>
          <a:stretch/>
        </p:blipFill>
        <p:spPr bwMode="auto">
          <a:xfrm>
            <a:off x="394022" y="1626926"/>
            <a:ext cx="6770266" cy="4068453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Rectangular Callout 2"/>
          <p:cNvSpPr/>
          <p:nvPr/>
        </p:nvSpPr>
        <p:spPr>
          <a:xfrm>
            <a:off x="5004048" y="2384301"/>
            <a:ext cx="3960440" cy="1692771"/>
          </a:xfrm>
          <a:prstGeom prst="wedgeRectCallout">
            <a:avLst>
              <a:gd name="adj1" fmla="val 51050"/>
              <a:gd name="adj2" fmla="val 67141"/>
            </a:avLst>
          </a:prstGeom>
          <a:solidFill>
            <a:srgbClr val="FF0066"/>
          </a:solidFill>
        </p:spPr>
        <p:txBody>
          <a:bodyPr wrap="square" anchor="b" anchorCtr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Apply online at gov.uk/student-finance between February and May – don’t miss </a:t>
            </a:r>
            <a:r>
              <a:rPr lang="en-GB" sz="2000" smtClean="0">
                <a:solidFill>
                  <a:schemeClr val="bg1"/>
                </a:solidFill>
              </a:rPr>
              <a:t>the </a:t>
            </a:r>
            <a:r>
              <a:rPr lang="en-GB" sz="2000" smtClean="0">
                <a:solidFill>
                  <a:schemeClr val="bg1"/>
                </a:solidFill>
              </a:rPr>
              <a:t>26</a:t>
            </a:r>
            <a:r>
              <a:rPr lang="en-GB" sz="2000" baseline="30000" smtClean="0">
                <a:solidFill>
                  <a:schemeClr val="bg1"/>
                </a:solidFill>
              </a:rPr>
              <a:t>th</a:t>
            </a:r>
            <a:r>
              <a:rPr lang="en-GB" sz="2000" smtClean="0">
                <a:solidFill>
                  <a:schemeClr val="bg1"/>
                </a:solidFill>
              </a:rPr>
              <a:t> </a:t>
            </a:r>
            <a:r>
              <a:rPr lang="en-GB" sz="2000" smtClean="0">
                <a:solidFill>
                  <a:schemeClr val="bg1"/>
                </a:solidFill>
              </a:rPr>
              <a:t>May </a:t>
            </a:r>
            <a:r>
              <a:rPr lang="en-GB" sz="2000" dirty="0" smtClean="0">
                <a:solidFill>
                  <a:schemeClr val="bg1"/>
                </a:solidFill>
              </a:rPr>
              <a:t>deadline!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04048" y="4714691"/>
            <a:ext cx="3960440" cy="1631216"/>
          </a:xfrm>
          <a:prstGeom prst="wedgeRectCallout">
            <a:avLst>
              <a:gd name="adj1" fmla="val 51050"/>
              <a:gd name="adj2" fmla="val 67141"/>
            </a:avLst>
          </a:prstGeom>
          <a:solidFill>
            <a:srgbClr val="00ADEF"/>
          </a:solidFill>
        </p:spPr>
        <p:txBody>
          <a:bodyPr wrap="square" anchor="b" anchorCtr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You don’t need a confirmed place at university to apply for student finance – simply state your preferred course choice. You can change this later.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When and how to repay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6557" y="1628800"/>
            <a:ext cx="83708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/>
            <a:r>
              <a:rPr lang="en-GB" sz="2000" dirty="0">
                <a:latin typeface="Arial" pitchFamily="34" charset="0"/>
                <a:cs typeface="Arial" pitchFamily="34" charset="0"/>
              </a:rPr>
              <a:t>You’ll repay 9% of your income over £21,000 and if you’re employed deductions will be made from your pay through the HMRC tax system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31800" indent="-358775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31800" indent="-358775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38554"/>
              </p:ext>
            </p:extLst>
          </p:nvPr>
        </p:nvGraphicFramePr>
        <p:xfrm>
          <a:off x="477680" y="2564904"/>
          <a:ext cx="8157355" cy="27816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57309"/>
                <a:gridCol w="2620370"/>
                <a:gridCol w="2879676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Income each year before tax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9% will be deducted from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Monthly repayment 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(Approx)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£21,000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£25,000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£30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£30,000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£9,000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£67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£40,000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£19,000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£142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£50,000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£29,000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£217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98067" y="5722646"/>
            <a:ext cx="8427807" cy="923330"/>
            <a:chOff x="498067" y="5722646"/>
            <a:chExt cx="8427807" cy="923330"/>
          </a:xfrm>
        </p:grpSpPr>
        <p:sp>
          <p:nvSpPr>
            <p:cNvPr id="23" name="Rounded Rectangle 22"/>
            <p:cNvSpPr/>
            <p:nvPr/>
          </p:nvSpPr>
          <p:spPr>
            <a:xfrm>
              <a:off x="498067" y="5813948"/>
              <a:ext cx="8045432" cy="7420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103480" y="5833115"/>
              <a:ext cx="7822394" cy="708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Interest </a:t>
              </a:r>
              <a:r>
                <a:rPr lang="en-GB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 </a:t>
              </a:r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applied to </a:t>
              </a:r>
              <a:r>
                <a:rPr lang="en-GB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your </a:t>
              </a:r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at a maximum rate of RPI +3% </a:t>
              </a:r>
              <a:endPara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GB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More </a:t>
              </a:r>
              <a:r>
                <a:rPr lang="en-GB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info can be found on: </a:t>
              </a:r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hlinkClick r:id="rId3"/>
                </a:rPr>
                <a:t>www.studentloanrepayment.co.uk</a:t>
              </a:r>
              <a:endParaRPr lang="en-GB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181" y="5722646"/>
              <a:ext cx="3545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 smtClean="0">
                  <a:solidFill>
                    <a:schemeClr val="bg1"/>
                  </a:solidFill>
                </a:rPr>
                <a:t>i</a:t>
              </a:r>
              <a:endParaRPr lang="en-GB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182848" y="5692339"/>
            <a:ext cx="989250" cy="983945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dist="12700" dir="8100000" sx="1000" sy="1000" kx="8004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b" anchorCtr="0"/>
          <a:lstStyle/>
          <a:p>
            <a:pPr algn="ctr">
              <a:lnSpc>
                <a:spcPct val="50000"/>
              </a:lnSpc>
            </a:pPr>
            <a:r>
              <a:rPr lang="en-GB" sz="48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!</a:t>
            </a:r>
            <a:endParaRPr lang="en-GB" sz="4800" spc="-3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9578" y="1520952"/>
            <a:ext cx="8212862" cy="1476000"/>
            <a:chOff x="319578" y="1520952"/>
            <a:chExt cx="8212862" cy="147600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07704" y="1628800"/>
              <a:ext cx="662473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3025"/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Monthly repayments begin the April after graduation but will not start until your income exceeds £21,000.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19578" y="1520952"/>
              <a:ext cx="1875910" cy="1476000"/>
              <a:chOff x="103554" y="1520952"/>
              <a:chExt cx="1875910" cy="1476000"/>
            </a:xfrm>
          </p:grpSpPr>
          <p:sp>
            <p:nvSpPr>
              <p:cNvPr id="31" name="Oval 13"/>
              <p:cNvSpPr>
                <a:spLocks noChangeAspect="1" noChangeArrowheads="1"/>
              </p:cNvSpPr>
              <p:nvPr/>
            </p:nvSpPr>
            <p:spPr bwMode="auto">
              <a:xfrm rot="20718665">
                <a:off x="103554" y="1520952"/>
                <a:ext cx="1483958" cy="1476000"/>
              </a:xfrm>
              <a:prstGeom prst="ellipse">
                <a:avLst/>
              </a:prstGeom>
              <a:solidFill>
                <a:srgbClr val="00ADE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wrap="none" anchor="t"/>
              <a:lstStyle/>
              <a:p>
                <a:pPr algn="ctr">
                  <a:lnSpc>
                    <a:spcPct val="50000"/>
                  </a:lnSpc>
                </a:pPr>
                <a:endParaRPr lang="en-GB" sz="3200" spc="-300" dirty="0">
                  <a:solidFill>
                    <a:schemeClr val="bg1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9264" y="1944124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+£21k</a:t>
                </a:r>
                <a:endParaRPr lang="en-GB" sz="2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07674" y="3016961"/>
            <a:ext cx="8224766" cy="1476000"/>
            <a:chOff x="307674" y="3016961"/>
            <a:chExt cx="8224766" cy="1476000"/>
          </a:xfrm>
        </p:grpSpPr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 rot="20718665">
              <a:off x="307674" y="3016961"/>
              <a:ext cx="1483958" cy="1476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/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3074" name="Picture 2" descr="Image result for salary icon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68" y="3290648"/>
              <a:ext cx="912568" cy="9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07704" y="3158840"/>
              <a:ext cx="6624736" cy="91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3025"/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Your monthly repayments will be based on your earnings, not on your loan amount.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5575" y="4365104"/>
            <a:ext cx="8316158" cy="1728192"/>
            <a:chOff x="275575" y="4365104"/>
            <a:chExt cx="8316158" cy="1728192"/>
          </a:xfrm>
        </p:grpSpPr>
        <p:sp>
          <p:nvSpPr>
            <p:cNvPr id="25" name="Oval 13"/>
            <p:cNvSpPr>
              <a:spLocks noChangeAspect="1" noChangeArrowheads="1"/>
            </p:cNvSpPr>
            <p:nvPr/>
          </p:nvSpPr>
          <p:spPr bwMode="auto">
            <a:xfrm rot="20718665">
              <a:off x="275575" y="4529129"/>
              <a:ext cx="1483958" cy="1476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/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3076" name="Picture 4" descr="Image result for stop icon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06" y="4692471"/>
              <a:ext cx="1173604" cy="117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66997" y="4365104"/>
              <a:ext cx="662473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3025"/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If  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your income falls to £21,000 or below your repayments will 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stop. </a:t>
              </a:r>
              <a:r>
                <a:rPr lang="en-GB" sz="2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Any </a:t>
              </a:r>
              <a:r>
                <a:rPr lang="en-GB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outstanding loan balance will be written off 30 years after entering repayment.</a:t>
              </a:r>
            </a:p>
            <a:p>
              <a:pPr marL="431800" indent="-358775">
                <a:buFont typeface="Arial" pitchFamily="34" charset="0"/>
                <a:buChar char="•"/>
              </a:pPr>
              <a:endParaRPr lang="en-GB" sz="2400" dirty="0" smtClean="0">
                <a:latin typeface="Arial" pitchFamily="34" charset="0"/>
                <a:cs typeface="Arial" pitchFamily="34" charset="0"/>
              </a:endParaRPr>
            </a:p>
            <a:p>
              <a:pPr marL="431800" indent="-358775">
                <a:buFont typeface="Arial" pitchFamily="34" charset="0"/>
                <a:buChar char="•"/>
              </a:pPr>
              <a:endParaRPr lang="en-GB" sz="2400" b="1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 marL="431800" indent="-358775">
                <a:buFont typeface="Arial" pitchFamily="34" charset="0"/>
                <a:buChar char="•"/>
              </a:pPr>
              <a:endParaRPr lang="en-GB" sz="2400" b="1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sz="2800" dirty="0" smtClean="0"/>
              <a:t>When and how to repay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0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Re-cap </a:t>
            </a:r>
            <a:endParaRPr lang="en-GB" sz="2800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439" t="13600" r="8656" b="11661"/>
          <a:stretch/>
        </p:blipFill>
        <p:spPr>
          <a:xfrm>
            <a:off x="0" y="1412776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Managing your money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5514" y="1556792"/>
            <a:ext cx="6598093" cy="780526"/>
          </a:xfrm>
          <a:custGeom>
            <a:avLst/>
            <a:gdLst>
              <a:gd name="connsiteX0" fmla="*/ 0 w 6598093"/>
              <a:gd name="connsiteY0" fmla="*/ 78053 h 780526"/>
              <a:gd name="connsiteX1" fmla="*/ 78053 w 6598093"/>
              <a:gd name="connsiteY1" fmla="*/ 0 h 780526"/>
              <a:gd name="connsiteX2" fmla="*/ 6520040 w 6598093"/>
              <a:gd name="connsiteY2" fmla="*/ 0 h 780526"/>
              <a:gd name="connsiteX3" fmla="*/ 6598093 w 6598093"/>
              <a:gd name="connsiteY3" fmla="*/ 78053 h 780526"/>
              <a:gd name="connsiteX4" fmla="*/ 6598093 w 6598093"/>
              <a:gd name="connsiteY4" fmla="*/ 702473 h 780526"/>
              <a:gd name="connsiteX5" fmla="*/ 6520040 w 6598093"/>
              <a:gd name="connsiteY5" fmla="*/ 780526 h 780526"/>
              <a:gd name="connsiteX6" fmla="*/ 78053 w 6598093"/>
              <a:gd name="connsiteY6" fmla="*/ 780526 h 780526"/>
              <a:gd name="connsiteX7" fmla="*/ 0 w 6598093"/>
              <a:gd name="connsiteY7" fmla="*/ 702473 h 780526"/>
              <a:gd name="connsiteX8" fmla="*/ 0 w 6598093"/>
              <a:gd name="connsiteY8" fmla="*/ 78053 h 7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8093" h="780526">
                <a:moveTo>
                  <a:pt x="0" y="78053"/>
                </a:moveTo>
                <a:cubicBezTo>
                  <a:pt x="0" y="34946"/>
                  <a:pt x="34946" y="0"/>
                  <a:pt x="78053" y="0"/>
                </a:cubicBezTo>
                <a:lnTo>
                  <a:pt x="6520040" y="0"/>
                </a:lnTo>
                <a:cubicBezTo>
                  <a:pt x="6563147" y="0"/>
                  <a:pt x="6598093" y="34946"/>
                  <a:pt x="6598093" y="78053"/>
                </a:cubicBezTo>
                <a:lnTo>
                  <a:pt x="6598093" y="702473"/>
                </a:lnTo>
                <a:cubicBezTo>
                  <a:pt x="6598093" y="745580"/>
                  <a:pt x="6563147" y="780526"/>
                  <a:pt x="6520040" y="780526"/>
                </a:cubicBezTo>
                <a:lnTo>
                  <a:pt x="78053" y="780526"/>
                </a:lnTo>
                <a:cubicBezTo>
                  <a:pt x="34946" y="780526"/>
                  <a:pt x="0" y="745580"/>
                  <a:pt x="0" y="702473"/>
                </a:cubicBezTo>
                <a:lnTo>
                  <a:pt x="0" y="7805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1" tIns="95251" rIns="983100" bIns="9525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kern="1200" dirty="0" smtClean="0"/>
              <a:t>Plan a budget before starting university</a:t>
            </a:r>
            <a:endParaRPr lang="en-GB" sz="1900" kern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5549" y="2127009"/>
            <a:ext cx="6598093" cy="1099241"/>
            <a:chOff x="215549" y="2127009"/>
            <a:chExt cx="6598093" cy="1099241"/>
          </a:xfrm>
        </p:grpSpPr>
        <p:sp>
          <p:nvSpPr>
            <p:cNvPr id="6" name="Freeform 5"/>
            <p:cNvSpPr/>
            <p:nvPr/>
          </p:nvSpPr>
          <p:spPr>
            <a:xfrm>
              <a:off x="215549" y="2445724"/>
              <a:ext cx="6598093" cy="780526"/>
            </a:xfrm>
            <a:custGeom>
              <a:avLst/>
              <a:gdLst>
                <a:gd name="connsiteX0" fmla="*/ 0 w 6598093"/>
                <a:gd name="connsiteY0" fmla="*/ 78053 h 780526"/>
                <a:gd name="connsiteX1" fmla="*/ 78053 w 6598093"/>
                <a:gd name="connsiteY1" fmla="*/ 0 h 780526"/>
                <a:gd name="connsiteX2" fmla="*/ 6520040 w 6598093"/>
                <a:gd name="connsiteY2" fmla="*/ 0 h 780526"/>
                <a:gd name="connsiteX3" fmla="*/ 6598093 w 6598093"/>
                <a:gd name="connsiteY3" fmla="*/ 78053 h 780526"/>
                <a:gd name="connsiteX4" fmla="*/ 6598093 w 6598093"/>
                <a:gd name="connsiteY4" fmla="*/ 702473 h 780526"/>
                <a:gd name="connsiteX5" fmla="*/ 6520040 w 6598093"/>
                <a:gd name="connsiteY5" fmla="*/ 780526 h 780526"/>
                <a:gd name="connsiteX6" fmla="*/ 78053 w 6598093"/>
                <a:gd name="connsiteY6" fmla="*/ 780526 h 780526"/>
                <a:gd name="connsiteX7" fmla="*/ 0 w 6598093"/>
                <a:gd name="connsiteY7" fmla="*/ 702473 h 780526"/>
                <a:gd name="connsiteX8" fmla="*/ 0 w 6598093"/>
                <a:gd name="connsiteY8" fmla="*/ 78053 h 78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093" h="780526">
                  <a:moveTo>
                    <a:pt x="0" y="78053"/>
                  </a:moveTo>
                  <a:cubicBezTo>
                    <a:pt x="0" y="34946"/>
                    <a:pt x="34946" y="0"/>
                    <a:pt x="78053" y="0"/>
                  </a:cubicBezTo>
                  <a:lnTo>
                    <a:pt x="6520040" y="0"/>
                  </a:lnTo>
                  <a:cubicBezTo>
                    <a:pt x="6563147" y="0"/>
                    <a:pt x="6598093" y="34946"/>
                    <a:pt x="6598093" y="78053"/>
                  </a:cubicBezTo>
                  <a:lnTo>
                    <a:pt x="6598093" y="702473"/>
                  </a:lnTo>
                  <a:cubicBezTo>
                    <a:pt x="6598093" y="745580"/>
                    <a:pt x="6563147" y="780526"/>
                    <a:pt x="6520040" y="780526"/>
                  </a:cubicBezTo>
                  <a:lnTo>
                    <a:pt x="78053" y="780526"/>
                  </a:lnTo>
                  <a:cubicBezTo>
                    <a:pt x="34946" y="780526"/>
                    <a:pt x="0" y="745580"/>
                    <a:pt x="0" y="702473"/>
                  </a:cubicBezTo>
                  <a:lnTo>
                    <a:pt x="0" y="78053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1" tIns="95251" rIns="1095308" bIns="95251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Consider having two bank accounts (with the same bank) for bills and day to day spending</a:t>
              </a:r>
              <a:endParaRPr lang="en-GB" sz="19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54271" y="2127009"/>
              <a:ext cx="507341" cy="507341"/>
            </a:xfrm>
            <a:custGeom>
              <a:avLst/>
              <a:gdLst>
                <a:gd name="connsiteX0" fmla="*/ 0 w 507341"/>
                <a:gd name="connsiteY0" fmla="*/ 279038 h 507341"/>
                <a:gd name="connsiteX1" fmla="*/ 114152 w 507341"/>
                <a:gd name="connsiteY1" fmla="*/ 279038 h 507341"/>
                <a:gd name="connsiteX2" fmla="*/ 114152 w 507341"/>
                <a:gd name="connsiteY2" fmla="*/ 0 h 507341"/>
                <a:gd name="connsiteX3" fmla="*/ 393189 w 507341"/>
                <a:gd name="connsiteY3" fmla="*/ 0 h 507341"/>
                <a:gd name="connsiteX4" fmla="*/ 393189 w 507341"/>
                <a:gd name="connsiteY4" fmla="*/ 279038 h 507341"/>
                <a:gd name="connsiteX5" fmla="*/ 507341 w 507341"/>
                <a:gd name="connsiteY5" fmla="*/ 279038 h 507341"/>
                <a:gd name="connsiteX6" fmla="*/ 253671 w 507341"/>
                <a:gd name="connsiteY6" fmla="*/ 507341 h 507341"/>
                <a:gd name="connsiteX7" fmla="*/ 0 w 507341"/>
                <a:gd name="connsiteY7" fmla="*/ 279038 h 50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41" h="507341">
                  <a:moveTo>
                    <a:pt x="0" y="279038"/>
                  </a:moveTo>
                  <a:lnTo>
                    <a:pt x="114152" y="279038"/>
                  </a:lnTo>
                  <a:lnTo>
                    <a:pt x="114152" y="0"/>
                  </a:lnTo>
                  <a:lnTo>
                    <a:pt x="393189" y="0"/>
                  </a:lnTo>
                  <a:lnTo>
                    <a:pt x="393189" y="279038"/>
                  </a:lnTo>
                  <a:lnTo>
                    <a:pt x="507341" y="279038"/>
                  </a:lnTo>
                  <a:lnTo>
                    <a:pt x="253671" y="507341"/>
                  </a:lnTo>
                  <a:lnTo>
                    <a:pt x="0" y="27903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32" tIns="30480" rIns="144632" bIns="15604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519" y="3015942"/>
            <a:ext cx="6598093" cy="1108669"/>
            <a:chOff x="215519" y="3015942"/>
            <a:chExt cx="6598093" cy="1108669"/>
          </a:xfrm>
        </p:grpSpPr>
        <p:sp>
          <p:nvSpPr>
            <p:cNvPr id="7" name="Freeform 6"/>
            <p:cNvSpPr/>
            <p:nvPr/>
          </p:nvSpPr>
          <p:spPr>
            <a:xfrm>
              <a:off x="215519" y="3344085"/>
              <a:ext cx="6598093" cy="780526"/>
            </a:xfrm>
            <a:custGeom>
              <a:avLst/>
              <a:gdLst>
                <a:gd name="connsiteX0" fmla="*/ 0 w 6598093"/>
                <a:gd name="connsiteY0" fmla="*/ 78053 h 780526"/>
                <a:gd name="connsiteX1" fmla="*/ 78053 w 6598093"/>
                <a:gd name="connsiteY1" fmla="*/ 0 h 780526"/>
                <a:gd name="connsiteX2" fmla="*/ 6520040 w 6598093"/>
                <a:gd name="connsiteY2" fmla="*/ 0 h 780526"/>
                <a:gd name="connsiteX3" fmla="*/ 6598093 w 6598093"/>
                <a:gd name="connsiteY3" fmla="*/ 78053 h 780526"/>
                <a:gd name="connsiteX4" fmla="*/ 6598093 w 6598093"/>
                <a:gd name="connsiteY4" fmla="*/ 702473 h 780526"/>
                <a:gd name="connsiteX5" fmla="*/ 6520040 w 6598093"/>
                <a:gd name="connsiteY5" fmla="*/ 780526 h 780526"/>
                <a:gd name="connsiteX6" fmla="*/ 78053 w 6598093"/>
                <a:gd name="connsiteY6" fmla="*/ 780526 h 780526"/>
                <a:gd name="connsiteX7" fmla="*/ 0 w 6598093"/>
                <a:gd name="connsiteY7" fmla="*/ 702473 h 780526"/>
                <a:gd name="connsiteX8" fmla="*/ 0 w 6598093"/>
                <a:gd name="connsiteY8" fmla="*/ 78053 h 78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093" h="780526">
                  <a:moveTo>
                    <a:pt x="0" y="78053"/>
                  </a:moveTo>
                  <a:cubicBezTo>
                    <a:pt x="0" y="34946"/>
                    <a:pt x="34946" y="0"/>
                    <a:pt x="78053" y="0"/>
                  </a:cubicBezTo>
                  <a:lnTo>
                    <a:pt x="6520040" y="0"/>
                  </a:lnTo>
                  <a:cubicBezTo>
                    <a:pt x="6563147" y="0"/>
                    <a:pt x="6598093" y="34946"/>
                    <a:pt x="6598093" y="78053"/>
                  </a:cubicBezTo>
                  <a:lnTo>
                    <a:pt x="6598093" y="702473"/>
                  </a:lnTo>
                  <a:cubicBezTo>
                    <a:pt x="6598093" y="745580"/>
                    <a:pt x="6563147" y="780526"/>
                    <a:pt x="6520040" y="780526"/>
                  </a:cubicBezTo>
                  <a:lnTo>
                    <a:pt x="78053" y="780526"/>
                  </a:lnTo>
                  <a:cubicBezTo>
                    <a:pt x="34946" y="780526"/>
                    <a:pt x="0" y="745580"/>
                    <a:pt x="0" y="702473"/>
                  </a:cubicBezTo>
                  <a:lnTo>
                    <a:pt x="0" y="78053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1" tIns="95251" rIns="1095308" bIns="95251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Prioritise essential spending (accommodation, food, travel) before luxuries (going out etc.)</a:t>
              </a:r>
              <a:endParaRPr lang="en-GB" sz="1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44910" y="3015942"/>
              <a:ext cx="507341" cy="507341"/>
            </a:xfrm>
            <a:custGeom>
              <a:avLst/>
              <a:gdLst>
                <a:gd name="connsiteX0" fmla="*/ 0 w 507341"/>
                <a:gd name="connsiteY0" fmla="*/ 279038 h 507341"/>
                <a:gd name="connsiteX1" fmla="*/ 114152 w 507341"/>
                <a:gd name="connsiteY1" fmla="*/ 279038 h 507341"/>
                <a:gd name="connsiteX2" fmla="*/ 114152 w 507341"/>
                <a:gd name="connsiteY2" fmla="*/ 0 h 507341"/>
                <a:gd name="connsiteX3" fmla="*/ 393189 w 507341"/>
                <a:gd name="connsiteY3" fmla="*/ 0 h 507341"/>
                <a:gd name="connsiteX4" fmla="*/ 393189 w 507341"/>
                <a:gd name="connsiteY4" fmla="*/ 279038 h 507341"/>
                <a:gd name="connsiteX5" fmla="*/ 507341 w 507341"/>
                <a:gd name="connsiteY5" fmla="*/ 279038 h 507341"/>
                <a:gd name="connsiteX6" fmla="*/ 253671 w 507341"/>
                <a:gd name="connsiteY6" fmla="*/ 507341 h 507341"/>
                <a:gd name="connsiteX7" fmla="*/ 0 w 507341"/>
                <a:gd name="connsiteY7" fmla="*/ 279038 h 50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41" h="507341">
                  <a:moveTo>
                    <a:pt x="0" y="279038"/>
                  </a:moveTo>
                  <a:lnTo>
                    <a:pt x="114152" y="279038"/>
                  </a:lnTo>
                  <a:lnTo>
                    <a:pt x="114152" y="0"/>
                  </a:lnTo>
                  <a:lnTo>
                    <a:pt x="393189" y="0"/>
                  </a:lnTo>
                  <a:lnTo>
                    <a:pt x="393189" y="279038"/>
                  </a:lnTo>
                  <a:lnTo>
                    <a:pt x="507341" y="279038"/>
                  </a:lnTo>
                  <a:lnTo>
                    <a:pt x="253671" y="507341"/>
                  </a:lnTo>
                  <a:lnTo>
                    <a:pt x="0" y="27903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32" tIns="30480" rIns="144632" bIns="15604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5554" y="3891865"/>
            <a:ext cx="6598093" cy="1102821"/>
            <a:chOff x="215554" y="3891865"/>
            <a:chExt cx="6598093" cy="1102821"/>
          </a:xfrm>
        </p:grpSpPr>
        <p:sp>
          <p:nvSpPr>
            <p:cNvPr id="8" name="Freeform 7"/>
            <p:cNvSpPr/>
            <p:nvPr/>
          </p:nvSpPr>
          <p:spPr>
            <a:xfrm>
              <a:off x="215554" y="4214160"/>
              <a:ext cx="6598093" cy="780526"/>
            </a:xfrm>
            <a:custGeom>
              <a:avLst/>
              <a:gdLst>
                <a:gd name="connsiteX0" fmla="*/ 0 w 6598093"/>
                <a:gd name="connsiteY0" fmla="*/ 78053 h 780526"/>
                <a:gd name="connsiteX1" fmla="*/ 78053 w 6598093"/>
                <a:gd name="connsiteY1" fmla="*/ 0 h 780526"/>
                <a:gd name="connsiteX2" fmla="*/ 6520040 w 6598093"/>
                <a:gd name="connsiteY2" fmla="*/ 0 h 780526"/>
                <a:gd name="connsiteX3" fmla="*/ 6598093 w 6598093"/>
                <a:gd name="connsiteY3" fmla="*/ 78053 h 780526"/>
                <a:gd name="connsiteX4" fmla="*/ 6598093 w 6598093"/>
                <a:gd name="connsiteY4" fmla="*/ 702473 h 780526"/>
                <a:gd name="connsiteX5" fmla="*/ 6520040 w 6598093"/>
                <a:gd name="connsiteY5" fmla="*/ 780526 h 780526"/>
                <a:gd name="connsiteX6" fmla="*/ 78053 w 6598093"/>
                <a:gd name="connsiteY6" fmla="*/ 780526 h 780526"/>
                <a:gd name="connsiteX7" fmla="*/ 0 w 6598093"/>
                <a:gd name="connsiteY7" fmla="*/ 702473 h 780526"/>
                <a:gd name="connsiteX8" fmla="*/ 0 w 6598093"/>
                <a:gd name="connsiteY8" fmla="*/ 78053 h 78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093" h="780526">
                  <a:moveTo>
                    <a:pt x="0" y="78053"/>
                  </a:moveTo>
                  <a:cubicBezTo>
                    <a:pt x="0" y="34946"/>
                    <a:pt x="34946" y="0"/>
                    <a:pt x="78053" y="0"/>
                  </a:cubicBezTo>
                  <a:lnTo>
                    <a:pt x="6520040" y="0"/>
                  </a:lnTo>
                  <a:cubicBezTo>
                    <a:pt x="6563147" y="0"/>
                    <a:pt x="6598093" y="34946"/>
                    <a:pt x="6598093" y="78053"/>
                  </a:cubicBezTo>
                  <a:lnTo>
                    <a:pt x="6598093" y="702473"/>
                  </a:lnTo>
                  <a:cubicBezTo>
                    <a:pt x="6598093" y="745580"/>
                    <a:pt x="6563147" y="780526"/>
                    <a:pt x="6520040" y="780526"/>
                  </a:cubicBezTo>
                  <a:lnTo>
                    <a:pt x="78053" y="780526"/>
                  </a:lnTo>
                  <a:cubicBezTo>
                    <a:pt x="34946" y="780526"/>
                    <a:pt x="0" y="745580"/>
                    <a:pt x="0" y="702473"/>
                  </a:cubicBezTo>
                  <a:lnTo>
                    <a:pt x="0" y="7805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1" tIns="95251" rIns="1095308" bIns="95251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Consider extra sources of income (part-time work, parental support) before starting university.</a:t>
              </a:r>
              <a:endParaRPr lang="en-GB" sz="19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48197" y="3891865"/>
              <a:ext cx="507341" cy="507341"/>
            </a:xfrm>
            <a:custGeom>
              <a:avLst/>
              <a:gdLst>
                <a:gd name="connsiteX0" fmla="*/ 0 w 507341"/>
                <a:gd name="connsiteY0" fmla="*/ 279038 h 507341"/>
                <a:gd name="connsiteX1" fmla="*/ 114152 w 507341"/>
                <a:gd name="connsiteY1" fmla="*/ 279038 h 507341"/>
                <a:gd name="connsiteX2" fmla="*/ 114152 w 507341"/>
                <a:gd name="connsiteY2" fmla="*/ 0 h 507341"/>
                <a:gd name="connsiteX3" fmla="*/ 393189 w 507341"/>
                <a:gd name="connsiteY3" fmla="*/ 0 h 507341"/>
                <a:gd name="connsiteX4" fmla="*/ 393189 w 507341"/>
                <a:gd name="connsiteY4" fmla="*/ 279038 h 507341"/>
                <a:gd name="connsiteX5" fmla="*/ 507341 w 507341"/>
                <a:gd name="connsiteY5" fmla="*/ 279038 h 507341"/>
                <a:gd name="connsiteX6" fmla="*/ 253671 w 507341"/>
                <a:gd name="connsiteY6" fmla="*/ 507341 h 507341"/>
                <a:gd name="connsiteX7" fmla="*/ 0 w 507341"/>
                <a:gd name="connsiteY7" fmla="*/ 279038 h 50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41" h="507341">
                  <a:moveTo>
                    <a:pt x="0" y="279038"/>
                  </a:moveTo>
                  <a:lnTo>
                    <a:pt x="114152" y="279038"/>
                  </a:lnTo>
                  <a:lnTo>
                    <a:pt x="114152" y="0"/>
                  </a:lnTo>
                  <a:lnTo>
                    <a:pt x="393189" y="0"/>
                  </a:lnTo>
                  <a:lnTo>
                    <a:pt x="393189" y="279038"/>
                  </a:lnTo>
                  <a:lnTo>
                    <a:pt x="507341" y="279038"/>
                  </a:lnTo>
                  <a:lnTo>
                    <a:pt x="253671" y="507341"/>
                  </a:lnTo>
                  <a:lnTo>
                    <a:pt x="0" y="27903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32" tIns="30480" rIns="144632" bIns="15604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5523" y="4789470"/>
            <a:ext cx="6598093" cy="1084728"/>
            <a:chOff x="215523" y="4789470"/>
            <a:chExt cx="6598093" cy="1084728"/>
          </a:xfrm>
        </p:grpSpPr>
        <p:sp>
          <p:nvSpPr>
            <p:cNvPr id="11" name="Freeform 10"/>
            <p:cNvSpPr/>
            <p:nvPr/>
          </p:nvSpPr>
          <p:spPr>
            <a:xfrm>
              <a:off x="215523" y="5093672"/>
              <a:ext cx="6598093" cy="780526"/>
            </a:xfrm>
            <a:custGeom>
              <a:avLst/>
              <a:gdLst>
                <a:gd name="connsiteX0" fmla="*/ 0 w 6598093"/>
                <a:gd name="connsiteY0" fmla="*/ 78053 h 780526"/>
                <a:gd name="connsiteX1" fmla="*/ 78053 w 6598093"/>
                <a:gd name="connsiteY1" fmla="*/ 0 h 780526"/>
                <a:gd name="connsiteX2" fmla="*/ 6520040 w 6598093"/>
                <a:gd name="connsiteY2" fmla="*/ 0 h 780526"/>
                <a:gd name="connsiteX3" fmla="*/ 6598093 w 6598093"/>
                <a:gd name="connsiteY3" fmla="*/ 78053 h 780526"/>
                <a:gd name="connsiteX4" fmla="*/ 6598093 w 6598093"/>
                <a:gd name="connsiteY4" fmla="*/ 702473 h 780526"/>
                <a:gd name="connsiteX5" fmla="*/ 6520040 w 6598093"/>
                <a:gd name="connsiteY5" fmla="*/ 780526 h 780526"/>
                <a:gd name="connsiteX6" fmla="*/ 78053 w 6598093"/>
                <a:gd name="connsiteY6" fmla="*/ 780526 h 780526"/>
                <a:gd name="connsiteX7" fmla="*/ 0 w 6598093"/>
                <a:gd name="connsiteY7" fmla="*/ 702473 h 780526"/>
                <a:gd name="connsiteX8" fmla="*/ 0 w 6598093"/>
                <a:gd name="connsiteY8" fmla="*/ 78053 h 78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093" h="780526">
                  <a:moveTo>
                    <a:pt x="0" y="78053"/>
                  </a:moveTo>
                  <a:cubicBezTo>
                    <a:pt x="0" y="34946"/>
                    <a:pt x="34946" y="0"/>
                    <a:pt x="78053" y="0"/>
                  </a:cubicBezTo>
                  <a:lnTo>
                    <a:pt x="6520040" y="0"/>
                  </a:lnTo>
                  <a:cubicBezTo>
                    <a:pt x="6563147" y="0"/>
                    <a:pt x="6598093" y="34946"/>
                    <a:pt x="6598093" y="78053"/>
                  </a:cubicBezTo>
                  <a:lnTo>
                    <a:pt x="6598093" y="702473"/>
                  </a:lnTo>
                  <a:cubicBezTo>
                    <a:pt x="6598093" y="745580"/>
                    <a:pt x="6563147" y="780526"/>
                    <a:pt x="6520040" y="780526"/>
                  </a:cubicBezTo>
                  <a:lnTo>
                    <a:pt x="78053" y="780526"/>
                  </a:lnTo>
                  <a:cubicBezTo>
                    <a:pt x="34946" y="780526"/>
                    <a:pt x="0" y="745580"/>
                    <a:pt x="0" y="702473"/>
                  </a:cubicBezTo>
                  <a:lnTo>
                    <a:pt x="0" y="78053"/>
                  </a:lnTo>
                  <a:close/>
                </a:path>
              </a:pathLst>
            </a:custGeom>
            <a:solidFill>
              <a:srgbClr val="FF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1" tIns="95251" rIns="1095308" bIns="95251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Re-apply for student finance for each year you’re at university. </a:t>
              </a:r>
              <a:endParaRPr lang="en-GB" sz="19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48196" y="4789470"/>
              <a:ext cx="507341" cy="507341"/>
            </a:xfrm>
            <a:custGeom>
              <a:avLst/>
              <a:gdLst>
                <a:gd name="connsiteX0" fmla="*/ 0 w 507341"/>
                <a:gd name="connsiteY0" fmla="*/ 279038 h 507341"/>
                <a:gd name="connsiteX1" fmla="*/ 114152 w 507341"/>
                <a:gd name="connsiteY1" fmla="*/ 279038 h 507341"/>
                <a:gd name="connsiteX2" fmla="*/ 114152 w 507341"/>
                <a:gd name="connsiteY2" fmla="*/ 0 h 507341"/>
                <a:gd name="connsiteX3" fmla="*/ 393189 w 507341"/>
                <a:gd name="connsiteY3" fmla="*/ 0 h 507341"/>
                <a:gd name="connsiteX4" fmla="*/ 393189 w 507341"/>
                <a:gd name="connsiteY4" fmla="*/ 279038 h 507341"/>
                <a:gd name="connsiteX5" fmla="*/ 507341 w 507341"/>
                <a:gd name="connsiteY5" fmla="*/ 279038 h 507341"/>
                <a:gd name="connsiteX6" fmla="*/ 253671 w 507341"/>
                <a:gd name="connsiteY6" fmla="*/ 507341 h 507341"/>
                <a:gd name="connsiteX7" fmla="*/ 0 w 507341"/>
                <a:gd name="connsiteY7" fmla="*/ 279038 h 50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41" h="507341">
                  <a:moveTo>
                    <a:pt x="0" y="279038"/>
                  </a:moveTo>
                  <a:lnTo>
                    <a:pt x="114152" y="279038"/>
                  </a:lnTo>
                  <a:lnTo>
                    <a:pt x="114152" y="0"/>
                  </a:lnTo>
                  <a:lnTo>
                    <a:pt x="393189" y="0"/>
                  </a:lnTo>
                  <a:lnTo>
                    <a:pt x="393189" y="279038"/>
                  </a:lnTo>
                  <a:lnTo>
                    <a:pt x="507341" y="279038"/>
                  </a:lnTo>
                  <a:lnTo>
                    <a:pt x="253671" y="507341"/>
                  </a:lnTo>
                  <a:lnTo>
                    <a:pt x="0" y="27903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32" tIns="30480" rIns="144632" bIns="15604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32240" y="425549"/>
            <a:ext cx="160461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300" dirty="0" smtClean="0">
                <a:solidFill>
                  <a:schemeClr val="bg1">
                    <a:lumMod val="85000"/>
                  </a:schemeClr>
                </a:solidFill>
              </a:rPr>
              <a:t>£</a:t>
            </a:r>
            <a:endParaRPr lang="en-GB" sz="413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8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68648"/>
            <a:ext cx="8229600" cy="900112"/>
          </a:xfrm>
        </p:spPr>
        <p:txBody>
          <a:bodyPr/>
          <a:lstStyle/>
          <a:p>
            <a:r>
              <a:rPr lang="en-GB" sz="2800" dirty="0" smtClean="0"/>
              <a:t>Typical student expenditure</a:t>
            </a:r>
            <a:br>
              <a:rPr lang="en-GB" sz="2800" dirty="0" smtClean="0"/>
            </a:br>
            <a:r>
              <a:rPr lang="en-GB" sz="2000" dirty="0" smtClean="0"/>
              <a:t>What do you think?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27729"/>
              </p:ext>
            </p:extLst>
          </p:nvPr>
        </p:nvGraphicFramePr>
        <p:xfrm>
          <a:off x="395536" y="1488152"/>
          <a:ext cx="83529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1206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1800" dirty="0" smtClean="0"/>
                        <a:t>Accommodation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 smtClean="0"/>
                    </a:p>
                    <a:p>
                      <a:endParaRPr lang="en-GB" b="0" dirty="0" smtClean="0"/>
                    </a:p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Food,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drink and essentials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Entertainment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Text books and course materials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10484" y="1631702"/>
            <a:ext cx="644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Expect to pay </a:t>
            </a:r>
            <a:r>
              <a:rPr lang="en-GB" sz="2000" b="1" dirty="0"/>
              <a:t>£80-£120</a:t>
            </a:r>
            <a:r>
              <a:rPr lang="en-GB" sz="2000" dirty="0"/>
              <a:t> per week for student accommodation (inc. bills).</a:t>
            </a:r>
          </a:p>
          <a:p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10484" y="2564904"/>
            <a:ext cx="610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</a:t>
            </a:r>
            <a:r>
              <a:rPr lang="en-GB" sz="2000" dirty="0" smtClean="0"/>
              <a:t>xpect </a:t>
            </a:r>
            <a:r>
              <a:rPr lang="en-GB" sz="2000" dirty="0"/>
              <a:t>to pay </a:t>
            </a:r>
            <a:r>
              <a:rPr lang="en-GB" sz="2000" b="1" dirty="0"/>
              <a:t>£25-£50</a:t>
            </a:r>
            <a:r>
              <a:rPr lang="en-GB" sz="2000" dirty="0"/>
              <a:t> a week on your shopping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06758" y="3217331"/>
            <a:ext cx="5357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Discounts are available on bus and rail travel.</a:t>
            </a:r>
          </a:p>
          <a:p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07314" y="3820978"/>
            <a:ext cx="5917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Buy an NUS Extra card (£12 per year) for savings on shopping, restaurants, cinema etc.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06758" y="4653136"/>
            <a:ext cx="578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Text books can be expensive (e.g. </a:t>
            </a:r>
            <a:r>
              <a:rPr lang="en-GB" sz="2000" b="1" dirty="0"/>
              <a:t>£30 each</a:t>
            </a:r>
            <a:r>
              <a:rPr lang="en-GB" sz="2000" dirty="0"/>
              <a:t>), but you can borrow books from the library or pick up discounted and second-hand books on campus.</a:t>
            </a:r>
          </a:p>
          <a:p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3212976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Travel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2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67861" y="4392828"/>
            <a:ext cx="4538563" cy="764364"/>
          </a:xfrm>
          <a:prstGeom prst="rect">
            <a:avLst/>
          </a:prstGeom>
          <a:solidFill>
            <a:srgbClr val="FF0066">
              <a:alpha val="89804"/>
            </a:srgb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Student finance applications and information at gov.uk/student-finance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29600" cy="900112"/>
          </a:xfrm>
        </p:spPr>
        <p:txBody>
          <a:bodyPr/>
          <a:lstStyle/>
          <a:p>
            <a:r>
              <a:rPr lang="en-GB" sz="2800" dirty="0" smtClean="0"/>
              <a:t>Where to find out more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212976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Travel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l="14244" r="15552" b="24962"/>
          <a:stretch/>
        </p:blipFill>
        <p:spPr bwMode="auto">
          <a:xfrm>
            <a:off x="220304" y="1592795"/>
            <a:ext cx="4486120" cy="269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498041" y="4441900"/>
            <a:ext cx="4538563" cy="2365918"/>
            <a:chOff x="4498041" y="4441900"/>
            <a:chExt cx="4538563" cy="2365918"/>
          </a:xfrm>
        </p:grpSpPr>
        <p:pic>
          <p:nvPicPr>
            <p:cNvPr id="3" name="Picture 2">
              <a:hlinkClick r:id="rId5"/>
            </p:cNvPr>
            <p:cNvPicPr>
              <a:picLocks noChangeAspect="1"/>
            </p:cNvPicPr>
            <p:nvPr/>
          </p:nvPicPr>
          <p:blipFill rotWithShape="1">
            <a:blip r:embed="rId6"/>
            <a:srcRect l="19688" t="6300" r="37788" b="54612"/>
            <a:stretch/>
          </p:blipFill>
          <p:spPr>
            <a:xfrm>
              <a:off x="4539062" y="4441900"/>
              <a:ext cx="4456522" cy="2304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Rectangle 14"/>
            <p:cNvSpPr/>
            <p:nvPr/>
          </p:nvSpPr>
          <p:spPr bwMode="auto">
            <a:xfrm>
              <a:off x="4498041" y="6043454"/>
              <a:ext cx="4538563" cy="764364"/>
            </a:xfrm>
            <a:prstGeom prst="rect">
              <a:avLst/>
            </a:prstGeom>
            <a:solidFill>
              <a:srgbClr val="00ADEF">
                <a:alpha val="89804"/>
              </a:srgb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Student finance information from the University of Huddersfield</a:t>
              </a:r>
              <a:endPara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23505" y="1503371"/>
            <a:ext cx="4113099" cy="2714450"/>
            <a:chOff x="4923505" y="1503371"/>
            <a:chExt cx="4113099" cy="2714450"/>
          </a:xfrm>
        </p:grpSpPr>
        <p:pic>
          <p:nvPicPr>
            <p:cNvPr id="11" name="Picture 10">
              <a:hlinkClick r:id="rId7"/>
            </p:cNvPr>
            <p:cNvPicPr>
              <a:picLocks noChangeAspect="1"/>
            </p:cNvPicPr>
            <p:nvPr/>
          </p:nvPicPr>
          <p:blipFill rotWithShape="1">
            <a:blip r:embed="rId8"/>
            <a:srcRect b="13946"/>
            <a:stretch/>
          </p:blipFill>
          <p:spPr>
            <a:xfrm>
              <a:off x="4945612" y="1592795"/>
              <a:ext cx="4041101" cy="26250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/>
            <p:cNvSpPr/>
            <p:nvPr/>
          </p:nvSpPr>
          <p:spPr bwMode="auto">
            <a:xfrm>
              <a:off x="4923505" y="1503371"/>
              <a:ext cx="4113099" cy="764364"/>
            </a:xfrm>
            <a:prstGeom prst="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Student finance information and forums on </a:t>
              </a:r>
              <a:r>
                <a:rPr lang="en-GB" sz="2000" dirty="0">
                  <a:solidFill>
                    <a:schemeClr val="bg1"/>
                  </a:solidFill>
                </a:rPr>
                <a:t>T</a:t>
              </a:r>
              <a:r>
                <a:rPr lang="en-GB" sz="2000" dirty="0" smtClean="0">
                  <a:solidFill>
                    <a:schemeClr val="bg1"/>
                  </a:solidFill>
                </a:rPr>
                <a:t>he Student Room.</a:t>
              </a:r>
              <a:endPara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2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6" b="2362"/>
          <a:stretch/>
        </p:blipFill>
        <p:spPr>
          <a:xfrm>
            <a:off x="0" y="1387624"/>
            <a:ext cx="9144000" cy="45616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Key things to remember</a:t>
            </a:r>
            <a:endParaRPr lang="en-GB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6566" y="1484785"/>
            <a:ext cx="8690867" cy="504056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2000" algn="ctr" eaLnBrk="0" hangingPunct="0"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Tuition fees can be covered in full by a tuition fee loan.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2976" y="2060848"/>
            <a:ext cx="8690867" cy="1232520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 algn="ctr" eaLnBrk="0" hangingPunct="0"/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Maintenance loans are available to help cover living costs and the amount you receive depends on your household income and </a:t>
            </a:r>
            <a:r>
              <a:rPr lang="en-GB" sz="2400" smtClean="0">
                <a:latin typeface="Arial" pitchFamily="34" charset="0"/>
                <a:ea typeface="ＭＳ Ｐゴシック" charset="-128"/>
                <a:cs typeface="Arial" pitchFamily="34" charset="0"/>
              </a:rPr>
              <a:t>circumstances.</a:t>
            </a:r>
            <a:endParaRPr lang="en-GB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3"/>
            <a:endParaRPr lang="en-GB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2976" y="3356992"/>
            <a:ext cx="8690867" cy="999728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 algn="ctr" eaLnBrk="0" hangingPunct="0"/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Additional sources of income, including part-time jobs and parental support can also help cover living costs.</a:t>
            </a:r>
            <a:endParaRPr lang="en-GB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3"/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071" y="4437112"/>
            <a:ext cx="8690867" cy="1215752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 algn="ctr" eaLnBrk="0" hangingPunct="0"/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Loan repayments do not begin until you have graduated and are earning over £21,000. Monthly repayments are based on your earnings, not on how much loan you received.</a:t>
            </a:r>
            <a:endParaRPr lang="en-GB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3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9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What we’ll cover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365" y="1556792"/>
            <a:ext cx="2376264" cy="2088232"/>
          </a:xfrm>
          <a:prstGeom prst="rect">
            <a:avLst/>
          </a:prstGeom>
          <a:solidFill>
            <a:srgbClr val="00ADE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09512" y="1556792"/>
            <a:ext cx="2376264" cy="20882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10634" y="3678160"/>
            <a:ext cx="2376264" cy="208823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8365" y="3678160"/>
            <a:ext cx="2376264" cy="20882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6988" y="1988840"/>
            <a:ext cx="1801312" cy="1224136"/>
          </a:xfrm>
          <a:prstGeom prst="rect">
            <a:avLst/>
          </a:prstGeom>
          <a:gradFill flip="none" rotWithShape="1">
            <a:gsLst>
              <a:gs pos="0">
                <a:srgbClr val="404040">
                  <a:shade val="30000"/>
                  <a:satMod val="115000"/>
                </a:srgbClr>
              </a:gs>
              <a:gs pos="50000">
                <a:srgbClr val="404040">
                  <a:shade val="67500"/>
                  <a:satMod val="115000"/>
                </a:srgbClr>
              </a:gs>
              <a:gs pos="100000">
                <a:srgbClr val="40404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1) </a:t>
            </a:r>
            <a:r>
              <a:rPr lang="en-GB" sz="2000" dirty="0" smtClean="0">
                <a:solidFill>
                  <a:schemeClr val="bg1"/>
                </a:solidFill>
              </a:rPr>
              <a:t>What support?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79256" y="4110208"/>
            <a:ext cx="1801312" cy="1224136"/>
          </a:xfrm>
          <a:prstGeom prst="rect">
            <a:avLst/>
          </a:prstGeom>
          <a:gradFill flip="none" rotWithShape="1">
            <a:gsLst>
              <a:gs pos="0">
                <a:srgbClr val="404040">
                  <a:shade val="30000"/>
                  <a:satMod val="115000"/>
                </a:srgbClr>
              </a:gs>
              <a:gs pos="50000">
                <a:srgbClr val="404040">
                  <a:shade val="67500"/>
                  <a:satMod val="115000"/>
                </a:srgbClr>
              </a:gs>
              <a:gs pos="100000">
                <a:srgbClr val="40404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4) </a:t>
            </a:r>
            <a:r>
              <a:rPr lang="en-GB" sz="2000" dirty="0" smtClean="0">
                <a:solidFill>
                  <a:schemeClr val="bg1"/>
                </a:solidFill>
              </a:rPr>
              <a:t>Managing your money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1308" y="4110208"/>
            <a:ext cx="1801312" cy="1224136"/>
          </a:xfrm>
          <a:prstGeom prst="rect">
            <a:avLst/>
          </a:prstGeom>
          <a:gradFill flip="none" rotWithShape="1">
            <a:gsLst>
              <a:gs pos="0">
                <a:srgbClr val="404040">
                  <a:shade val="30000"/>
                  <a:satMod val="115000"/>
                </a:srgbClr>
              </a:gs>
              <a:gs pos="50000">
                <a:srgbClr val="404040">
                  <a:shade val="67500"/>
                  <a:satMod val="115000"/>
                </a:srgbClr>
              </a:gs>
              <a:gs pos="100000">
                <a:srgbClr val="40404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3) </a:t>
            </a:r>
            <a:r>
              <a:rPr lang="en-GB" sz="2000" dirty="0" smtClean="0">
                <a:solidFill>
                  <a:schemeClr val="bg1"/>
                </a:solidFill>
              </a:rPr>
              <a:t>When and how to repay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879256" y="1988840"/>
            <a:ext cx="1801312" cy="1224136"/>
          </a:xfrm>
          <a:prstGeom prst="rect">
            <a:avLst/>
          </a:prstGeom>
          <a:gradFill flip="none" rotWithShape="1">
            <a:gsLst>
              <a:gs pos="0">
                <a:srgbClr val="404040">
                  <a:shade val="30000"/>
                  <a:satMod val="115000"/>
                </a:srgbClr>
              </a:gs>
              <a:gs pos="50000">
                <a:srgbClr val="404040">
                  <a:shade val="67500"/>
                  <a:satMod val="115000"/>
                </a:srgbClr>
              </a:gs>
              <a:gs pos="100000">
                <a:srgbClr val="40404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2) </a:t>
            </a:r>
            <a:r>
              <a:rPr lang="en-GB" sz="2000" dirty="0" smtClean="0">
                <a:solidFill>
                  <a:schemeClr val="bg1"/>
                </a:solidFill>
              </a:rPr>
              <a:t>How do you get it?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0072" y="2253436"/>
            <a:ext cx="3636960" cy="3080908"/>
            <a:chOff x="5255520" y="1756436"/>
            <a:chExt cx="3636960" cy="3080908"/>
          </a:xfrm>
        </p:grpSpPr>
        <p:pic>
          <p:nvPicPr>
            <p:cNvPr id="4" name="Picture 2" descr="Image result for student finance engl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520" y="1756436"/>
              <a:ext cx="3447296" cy="71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55520" y="2578264"/>
              <a:ext cx="3636960" cy="2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Student Finance England provides financial support to students entering higher education in the UK, on behalf of the UK government. </a:t>
              </a:r>
            </a:p>
            <a:p>
              <a:endParaRPr lang="en-GB" sz="1800" dirty="0" smtClean="0"/>
            </a:p>
            <a:p>
              <a:r>
                <a:rPr lang="en-GB" dirty="0" smtClean="0">
                  <a:hlinkClick r:id="rId7"/>
                </a:rPr>
                <a:t>https</a:t>
              </a:r>
              <a:r>
                <a:rPr lang="en-GB" dirty="0">
                  <a:hlinkClick r:id="rId7"/>
                </a:rPr>
                <a:t>://</a:t>
              </a:r>
              <a:r>
                <a:rPr lang="en-GB" dirty="0" smtClean="0">
                  <a:hlinkClick r:id="rId7"/>
                </a:rPr>
                <a:t>www.gov.uk/student-finance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sp>
        <p:nvSpPr>
          <p:cNvPr id="8" name="AutoShape 4" descr="University of Hudders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2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1176" y="404664"/>
            <a:ext cx="3898776" cy="4536504"/>
          </a:xfrm>
        </p:spPr>
        <p:txBody>
          <a:bodyPr/>
          <a:lstStyle/>
          <a:p>
            <a:r>
              <a:rPr lang="en-GB" sz="2800" dirty="0" smtClean="0"/>
              <a:t>Open Days 2017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Wednesday 21 June</a:t>
            </a:r>
            <a:br>
              <a:rPr lang="en-US" sz="1800" dirty="0" smtClean="0"/>
            </a:br>
            <a:r>
              <a:rPr lang="en-US" sz="1800" dirty="0" smtClean="0"/>
              <a:t>Thursday 22 June</a:t>
            </a:r>
            <a:br>
              <a:rPr lang="en-US" sz="1800" dirty="0" smtClean="0"/>
            </a:br>
            <a:r>
              <a:rPr lang="en-US" sz="1800" dirty="0" smtClean="0"/>
              <a:t>Saturday 16 September</a:t>
            </a:r>
            <a:br>
              <a:rPr lang="en-US" sz="1800" dirty="0" smtClean="0"/>
            </a:br>
            <a:r>
              <a:rPr lang="en-US" sz="1800" dirty="0" smtClean="0"/>
              <a:t>Saturday 21 October</a:t>
            </a:r>
            <a:br>
              <a:rPr lang="en-US" sz="1800" dirty="0" smtClean="0"/>
            </a:br>
            <a:r>
              <a:rPr lang="en-US" sz="1800" dirty="0" smtClean="0"/>
              <a:t>Wednesday </a:t>
            </a:r>
            <a:r>
              <a:rPr lang="en-US" sz="1800"/>
              <a:t>8</a:t>
            </a:r>
            <a:r>
              <a:rPr lang="en-US" sz="1800" smtClean="0"/>
              <a:t> November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smtClean="0"/>
              <a:t>Friday 1 </a:t>
            </a:r>
            <a:r>
              <a:rPr lang="en-US" sz="1800" dirty="0" smtClean="0"/>
              <a:t>December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/>
              <a:t>9.30am – 3.00pm</a:t>
            </a:r>
            <a:br>
              <a:rPr lang="en-GB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55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1) What support can you get?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13"/>
          <p:cNvSpPr>
            <a:spLocks noChangeAspect="1" noChangeArrowheads="1"/>
          </p:cNvSpPr>
          <p:nvPr/>
        </p:nvSpPr>
        <p:spPr bwMode="auto">
          <a:xfrm>
            <a:off x="3132000" y="3329037"/>
            <a:ext cx="2880000" cy="2880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GB" sz="66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2</a:t>
            </a:r>
            <a:endParaRPr lang="en-GB" sz="6600" spc="-3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Maintenance</a:t>
            </a: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loan</a:t>
            </a:r>
            <a:endParaRPr lang="en-GB" sz="4400" spc="-3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7" name="Oval 13"/>
          <p:cNvSpPr>
            <a:spLocks noChangeAspect="1" noChangeArrowheads="1"/>
          </p:cNvSpPr>
          <p:nvPr/>
        </p:nvSpPr>
        <p:spPr bwMode="auto">
          <a:xfrm>
            <a:off x="437817" y="1737367"/>
            <a:ext cx="2880000" cy="2880000"/>
          </a:xfrm>
          <a:prstGeom prst="ellipse">
            <a:avLst/>
          </a:prstGeom>
          <a:solidFill>
            <a:srgbClr val="00ADEF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t"/>
          <a:lstStyle/>
          <a:p>
            <a:pPr algn="ctr">
              <a:lnSpc>
                <a:spcPct val="50000"/>
              </a:lnSpc>
            </a:pPr>
            <a:endParaRPr lang="en-GB" sz="3200" spc="-3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GB" sz="66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1</a:t>
            </a:r>
            <a:endParaRPr lang="en-GB" sz="5400" spc="-3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Tuition fee </a:t>
            </a: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loan</a:t>
            </a:r>
            <a:endParaRPr lang="en-GB" sz="3200" spc="-3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8" name="Oval 13"/>
          <p:cNvSpPr>
            <a:spLocks noChangeAspect="1" noChangeArrowheads="1"/>
          </p:cNvSpPr>
          <p:nvPr/>
        </p:nvSpPr>
        <p:spPr bwMode="auto">
          <a:xfrm>
            <a:off x="5795464" y="1737367"/>
            <a:ext cx="2880000" cy="2880000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endParaRPr lang="en-GB" sz="2400" spc="-3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GB" sz="66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3</a:t>
            </a:r>
            <a:endParaRPr lang="en-GB" sz="5400" spc="-3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Additional</a:t>
            </a:r>
          </a:p>
          <a:p>
            <a:pPr algn="ctr">
              <a:lnSpc>
                <a:spcPct val="50000"/>
              </a:lnSpc>
            </a:pPr>
            <a:r>
              <a:rPr lang="en-GB" sz="3200" spc="-3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support</a:t>
            </a:r>
            <a:endParaRPr lang="en-GB" sz="4400" spc="-3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5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 b="8657"/>
          <a:stretch/>
        </p:blipFill>
        <p:spPr>
          <a:xfrm>
            <a:off x="0" y="1412776"/>
            <a:ext cx="9144000" cy="4536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Tuition fees</a:t>
            </a:r>
            <a:endParaRPr lang="en-GB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6566" y="1844824"/>
            <a:ext cx="8690867" cy="826219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2000" algn="ctr" eaLnBrk="0" hangingPunct="0">
              <a:spcBef>
                <a:spcPct val="20000"/>
              </a:spcBef>
              <a:defRPr/>
            </a:pP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Public universities can charge up to £9,250* per year in tuition fees.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2976" y="2844552"/>
            <a:ext cx="8690867" cy="872480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 algn="ctr" eaLnBrk="0" hangingPunct="0"/>
            <a:r>
              <a:rPr lang="en-GB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Students do not have to pay this up front. </a:t>
            </a:r>
          </a:p>
          <a:p>
            <a:pPr lvl="3"/>
            <a:endParaRPr lang="en-GB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2976" y="3941440"/>
            <a:ext cx="8690867" cy="999728"/>
          </a:xfrm>
          <a:prstGeom prst="rect">
            <a:avLst/>
          </a:prstGeom>
          <a:solidFill>
            <a:srgbClr val="F2F2F2">
              <a:alpha val="9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00" algn="ctr" eaLnBrk="0" hangingPunct="0"/>
            <a:r>
              <a:rPr lang="en-GB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A </a:t>
            </a: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tuition </a:t>
            </a:r>
            <a:r>
              <a:rPr lang="en-GB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f</a:t>
            </a: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ee </a:t>
            </a:r>
            <a:r>
              <a:rPr lang="en-GB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l</a:t>
            </a:r>
            <a:r>
              <a:rPr lang="en-GB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oan </a:t>
            </a:r>
            <a:r>
              <a:rPr lang="en-GB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is available to cover the fee charged by a university or college.</a:t>
            </a:r>
          </a:p>
          <a:p>
            <a:pPr lvl="3"/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211960" y="5373216"/>
            <a:ext cx="4824536" cy="136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000" dirty="0" smtClean="0">
                <a:solidFill>
                  <a:schemeClr val="bg1"/>
                </a:solidFill>
              </a:rPr>
              <a:t>*</a:t>
            </a:r>
            <a:r>
              <a:rPr lang="en-GB" sz="2000" dirty="0">
                <a:solidFill>
                  <a:schemeClr val="bg1"/>
                </a:solidFill>
              </a:rPr>
              <a:t>The Government is introducing changes which mean that Undergraduate tuition fees may be able to rise with inflation (RPI-X) from September 2017.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6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Tuition fee loans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hou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728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3594" y="1520952"/>
            <a:ext cx="8428886" cy="1476000"/>
            <a:chOff x="463594" y="1520952"/>
            <a:chExt cx="8428886" cy="14760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63594" y="1520952"/>
              <a:ext cx="1483958" cy="1476000"/>
              <a:chOff x="437817" y="1737367"/>
              <a:chExt cx="2880000" cy="2880000"/>
            </a:xfrm>
          </p:grpSpPr>
          <p:sp>
            <p:nvSpPr>
              <p:cNvPr id="28" name="Oval 13"/>
              <p:cNvSpPr>
                <a:spLocks noChangeAspect="1" noChangeArrowheads="1"/>
              </p:cNvSpPr>
              <p:nvPr/>
            </p:nvSpPr>
            <p:spPr bwMode="auto">
              <a:xfrm rot="20718665">
                <a:off x="437817" y="1737367"/>
                <a:ext cx="2880000" cy="2880000"/>
              </a:xfrm>
              <a:prstGeom prst="ellipse">
                <a:avLst/>
              </a:prstGeom>
              <a:solidFill>
                <a:srgbClr val="00ADE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wrap="none" anchor="t"/>
              <a:lstStyle/>
              <a:p>
                <a:pPr algn="ctr">
                  <a:lnSpc>
                    <a:spcPct val="50000"/>
                  </a:lnSpc>
                </a:pPr>
                <a:endParaRPr lang="en-GB" sz="3200" spc="-300" dirty="0">
                  <a:solidFill>
                    <a:schemeClr val="bg1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pic>
            <p:nvPicPr>
              <p:cNvPr id="2052" name="Picture 4" descr="Image result for house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75" y="2253078"/>
                <a:ext cx="1679978" cy="167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965321" y="1594669"/>
              <a:ext cx="6927159" cy="82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72000" eaLnBrk="0" hangingPunct="0">
                <a:spcBef>
                  <a:spcPct val="20000"/>
                </a:spcBef>
                <a:defRPr/>
              </a:pPr>
              <a:r>
                <a:rPr lang="en-GB" sz="2400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These don’t depend on your household income or circumstances – you’ll get whatever the university charges for tuition fees (up to £9,250).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1690" y="3016961"/>
            <a:ext cx="8440790" cy="1476000"/>
            <a:chOff x="451690" y="3016961"/>
            <a:chExt cx="8440790" cy="1476000"/>
          </a:xfrm>
        </p:grpSpPr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 rot="20718665">
              <a:off x="451690" y="3016961"/>
              <a:ext cx="1483958" cy="1476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/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2056" name="Picture 8" descr="Image result for university icon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94" y="3035606"/>
              <a:ext cx="1180749" cy="125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55575" y="3140968"/>
              <a:ext cx="6936905" cy="82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72000" eaLnBrk="0" hangingPunct="0">
                <a:spcBef>
                  <a:spcPct val="20000"/>
                </a:spcBef>
                <a:defRPr/>
              </a:pPr>
              <a:r>
                <a:rPr lang="en-GB" sz="2400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Your tuition fee loan will be paid </a:t>
              </a:r>
              <a:r>
                <a:rPr lang="en-GB" sz="2400" b="1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directly to your university</a:t>
              </a:r>
              <a:r>
                <a:rPr lang="en-GB" sz="2400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 at the start of the academic year.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591" y="4529129"/>
            <a:ext cx="8400881" cy="1476000"/>
            <a:chOff x="419591" y="4529129"/>
            <a:chExt cx="8400881" cy="1476000"/>
          </a:xfrm>
        </p:grpSpPr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 rot="20718665">
              <a:off x="419591" y="4529129"/>
              <a:ext cx="1483958" cy="1476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/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955574" y="4570987"/>
              <a:ext cx="6864898" cy="82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72000" eaLnBrk="0" hangingPunct="0">
                <a:spcBef>
                  <a:spcPct val="20000"/>
                </a:spcBef>
                <a:defRPr/>
              </a:pPr>
              <a:r>
                <a:rPr lang="en-GB" sz="2400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Your tuition fee loan is repayable, but only after you’ve graduated and are earning </a:t>
              </a:r>
              <a:r>
                <a:rPr lang="en-GB" sz="2400" b="1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over £21,000 </a:t>
              </a:r>
              <a:r>
                <a:rPr lang="en-GB" sz="2400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per year.</a:t>
              </a:r>
            </a:p>
          </p:txBody>
        </p:sp>
        <p:pic>
          <p:nvPicPr>
            <p:cNvPr id="2058" name="Picture 10" descr="Image result for curved arrow icon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56" y="4871994"/>
              <a:ext cx="1175028" cy="881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2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Maintenance loans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hou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728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b="9970"/>
          <a:stretch/>
        </p:blipFill>
        <p:spPr>
          <a:xfrm>
            <a:off x="5868144" y="1484784"/>
            <a:ext cx="3159452" cy="1728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/>
          <a:stretch/>
        </p:blipFill>
        <p:spPr>
          <a:xfrm>
            <a:off x="5868144" y="3253721"/>
            <a:ext cx="3159535" cy="18214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1475656" y="1628799"/>
            <a:ext cx="4279756" cy="131355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loan paid directly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the student in 3 instalments across the year, to help with living costs while at university.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0704" y="3158380"/>
            <a:ext cx="4403529" cy="2725838"/>
            <a:chOff x="179512" y="3284984"/>
            <a:chExt cx="4403529" cy="2725838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3284984"/>
              <a:ext cx="3362473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Accommodation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8560" y="3833943"/>
              <a:ext cx="3362473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Food and drink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162" y="4392514"/>
              <a:ext cx="2414566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Transport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568" y="4951085"/>
              <a:ext cx="3362473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Entertainment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32736" y="4392514"/>
              <a:ext cx="1831484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Bills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8480" y="5500044"/>
              <a:ext cx="3362473" cy="51077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Mobile phone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202" y="1485477"/>
            <a:ext cx="1138430" cy="1121596"/>
            <a:chOff x="190472" y="3106381"/>
            <a:chExt cx="1483958" cy="1476000"/>
          </a:xfrm>
        </p:grpSpPr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 rot="20718665">
              <a:off x="190472" y="3106381"/>
              <a:ext cx="1483958" cy="1476000"/>
            </a:xfrm>
            <a:prstGeom prst="ellipse">
              <a:avLst/>
            </a:prstGeom>
            <a:solidFill>
              <a:srgbClr val="00ADE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42" name="Picture 41" descr="Image result for house icon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78" y="3397238"/>
              <a:ext cx="865631" cy="860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21202" y="2612304"/>
            <a:ext cx="1138430" cy="1121596"/>
            <a:chOff x="1835696" y="3094266"/>
            <a:chExt cx="1483958" cy="1476000"/>
          </a:xfrm>
        </p:grpSpPr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 rot="20718665">
              <a:off x="1835696" y="3094266"/>
              <a:ext cx="1483958" cy="1476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40" name="Picture 39" descr="Image result for food icon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160" y="3375370"/>
              <a:ext cx="900282" cy="90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42485" y="3747212"/>
            <a:ext cx="1138430" cy="1121596"/>
            <a:chOff x="3491880" y="3096867"/>
            <a:chExt cx="1483958" cy="1476000"/>
          </a:xfrm>
        </p:grpSpPr>
        <p:sp>
          <p:nvSpPr>
            <p:cNvPr id="37" name="Oval 36"/>
            <p:cNvSpPr>
              <a:spLocks noChangeAspect="1" noChangeArrowheads="1"/>
            </p:cNvSpPr>
            <p:nvPr/>
          </p:nvSpPr>
          <p:spPr bwMode="auto">
            <a:xfrm rot="20718665">
              <a:off x="3491880" y="3096867"/>
              <a:ext cx="1483958" cy="1476000"/>
            </a:xfrm>
            <a:prstGeom prst="ellipse">
              <a:avLst/>
            </a:prstGeom>
            <a:solidFill>
              <a:srgbClr val="00ADEF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38" name="Picture 37" descr="Image result for bus icon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37" y="3352861"/>
              <a:ext cx="974592" cy="97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21562" y="4899692"/>
            <a:ext cx="1138430" cy="1121596"/>
            <a:chOff x="3520090" y="4581128"/>
            <a:chExt cx="1483958" cy="1476000"/>
          </a:xfrm>
        </p:grpSpPr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 rot="20718665">
              <a:off x="3520090" y="4581128"/>
              <a:ext cx="1483958" cy="1476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pic>
          <p:nvPicPr>
            <p:cNvPr id="27" name="Picture 26" descr="Image result for mobile phone icon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956" y="4851479"/>
              <a:ext cx="985068" cy="98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7547"/>
          <a:stretch/>
        </p:blipFill>
        <p:spPr>
          <a:xfrm>
            <a:off x="5868144" y="5115880"/>
            <a:ext cx="315945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Maintenance loans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75575" y="4529129"/>
            <a:ext cx="8400881" cy="1476000"/>
            <a:chOff x="419591" y="4529129"/>
            <a:chExt cx="8400881" cy="1476000"/>
          </a:xfrm>
        </p:grpSpPr>
        <p:sp>
          <p:nvSpPr>
            <p:cNvPr id="43" name="Oval 13"/>
            <p:cNvSpPr>
              <a:spLocks noChangeAspect="1" noChangeArrowheads="1"/>
            </p:cNvSpPr>
            <p:nvPr/>
          </p:nvSpPr>
          <p:spPr bwMode="auto">
            <a:xfrm rot="20718665">
              <a:off x="419591" y="4529129"/>
              <a:ext cx="1483958" cy="1476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76200" dist="12700" dir="8100000" sx="1000" sy="1000" kx="8004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t"/>
            <a:lstStyle/>
            <a:p>
              <a:pPr algn="ctr">
                <a:lnSpc>
                  <a:spcPct val="50000"/>
                </a:lnSpc>
              </a:pPr>
              <a:endParaRPr lang="en-GB" sz="3200" spc="-3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955574" y="4570987"/>
              <a:ext cx="6864898" cy="82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73025"/>
              <a:r>
                <a:rPr lang="en-GB" sz="2400" dirty="0">
                  <a:latin typeface="Arial" pitchFamily="34" charset="0"/>
                  <a:cs typeface="Arial" pitchFamily="34" charset="0"/>
                </a:rPr>
                <a:t>Maintenance 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loans 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have to be paid back but not until you’ve left university and </a:t>
              </a:r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your </a:t>
              </a:r>
              <a:r>
                <a:rPr lang="en-GB" sz="2400" dirty="0">
                  <a:latin typeface="Arial" pitchFamily="34" charset="0"/>
                  <a:cs typeface="Arial" pitchFamily="34" charset="0"/>
                </a:rPr>
                <a:t>income is over £21,000 a year.</a:t>
              </a:r>
            </a:p>
          </p:txBody>
        </p:sp>
        <p:pic>
          <p:nvPicPr>
            <p:cNvPr id="46" name="Picture 10" descr="Image result for curved arrow icon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56" y="4871994"/>
              <a:ext cx="1175028" cy="881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9578" y="1520952"/>
            <a:ext cx="8428886" cy="1476000"/>
            <a:chOff x="103554" y="1520952"/>
            <a:chExt cx="8428886" cy="1476000"/>
          </a:xfrm>
        </p:grpSpPr>
        <p:grpSp>
          <p:nvGrpSpPr>
            <p:cNvPr id="30" name="Group 29"/>
            <p:cNvGrpSpPr/>
            <p:nvPr/>
          </p:nvGrpSpPr>
          <p:grpSpPr>
            <a:xfrm>
              <a:off x="103554" y="1520952"/>
              <a:ext cx="8428886" cy="1476000"/>
              <a:chOff x="463594" y="1520952"/>
              <a:chExt cx="8428886" cy="1476000"/>
            </a:xfrm>
          </p:grpSpPr>
          <p:sp>
            <p:nvSpPr>
              <p:cNvPr id="34" name="Oval 13"/>
              <p:cNvSpPr>
                <a:spLocks noChangeAspect="1" noChangeArrowheads="1"/>
              </p:cNvSpPr>
              <p:nvPr/>
            </p:nvSpPr>
            <p:spPr bwMode="auto">
              <a:xfrm rot="20718665">
                <a:off x="463594" y="1520952"/>
                <a:ext cx="1483958" cy="1476000"/>
              </a:xfrm>
              <a:prstGeom prst="ellipse">
                <a:avLst/>
              </a:prstGeom>
              <a:solidFill>
                <a:srgbClr val="00ADE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wrap="none" anchor="t"/>
              <a:lstStyle/>
              <a:p>
                <a:pPr algn="ctr">
                  <a:lnSpc>
                    <a:spcPct val="50000"/>
                  </a:lnSpc>
                </a:pPr>
                <a:endParaRPr lang="en-GB" sz="3200" spc="-300" dirty="0">
                  <a:solidFill>
                    <a:schemeClr val="bg1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965321" y="1594669"/>
                <a:ext cx="6927159" cy="826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73025"/>
                <a:r>
                  <a:rPr lang="en-GB" sz="2400" dirty="0">
                    <a:latin typeface="Arial" pitchFamily="34" charset="0"/>
                    <a:cs typeface="Arial" pitchFamily="34" charset="0"/>
                  </a:rPr>
                  <a:t>All eligible students can get some 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support towards living costs and this is paid into your bank account each term.</a:t>
                </a:r>
                <a:endParaRPr lang="en-GB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17291" y="1581210"/>
              <a:ext cx="1800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b="1" dirty="0" smtClean="0">
                  <a:solidFill>
                    <a:schemeClr val="bg1">
                      <a:lumMod val="95000"/>
                    </a:schemeClr>
                  </a:solidFill>
                </a:rPr>
                <a:t>£</a:t>
              </a:r>
              <a:endParaRPr lang="en-GB" sz="6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674" y="3016961"/>
            <a:ext cx="8440790" cy="1476000"/>
            <a:chOff x="307674" y="3016961"/>
            <a:chExt cx="8440790" cy="1476000"/>
          </a:xfrm>
        </p:grpSpPr>
        <p:grpSp>
          <p:nvGrpSpPr>
            <p:cNvPr id="37" name="Group 36"/>
            <p:cNvGrpSpPr/>
            <p:nvPr/>
          </p:nvGrpSpPr>
          <p:grpSpPr>
            <a:xfrm>
              <a:off x="307674" y="3016961"/>
              <a:ext cx="8440790" cy="1476000"/>
              <a:chOff x="451690" y="3016961"/>
              <a:chExt cx="8440790" cy="1476000"/>
            </a:xfrm>
          </p:grpSpPr>
          <p:sp>
            <p:nvSpPr>
              <p:cNvPr id="38" name="Oval 13"/>
              <p:cNvSpPr>
                <a:spLocks noChangeAspect="1" noChangeArrowheads="1"/>
              </p:cNvSpPr>
              <p:nvPr/>
            </p:nvSpPr>
            <p:spPr bwMode="auto">
              <a:xfrm rot="20718665">
                <a:off x="451690" y="3016961"/>
                <a:ext cx="1483958" cy="1476000"/>
              </a:xfrm>
              <a:prstGeom prst="ellipse">
                <a:avLst/>
              </a:prstGeom>
              <a:solidFill>
                <a:srgbClr val="FF006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76200" dist="12700" dir="8100000" sx="1000" sy="1000" kx="800400" algn="br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wrap="none" anchor="t"/>
              <a:lstStyle/>
              <a:p>
                <a:pPr algn="ctr">
                  <a:lnSpc>
                    <a:spcPct val="50000"/>
                  </a:lnSpc>
                </a:pPr>
                <a:endParaRPr lang="en-GB" sz="3200" spc="-300" dirty="0">
                  <a:solidFill>
                    <a:schemeClr val="bg1"/>
                  </a:solidFill>
                  <a:latin typeface="Arial Black" pitchFamily="34" charset="0"/>
                  <a:ea typeface="Adobe Gothic Std B" pitchFamily="34" charset="-128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1955575" y="3140968"/>
                <a:ext cx="6936905" cy="826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73025"/>
                <a:r>
                  <a:rPr lang="en-GB" sz="2400" dirty="0">
                    <a:latin typeface="Arial" pitchFamily="34" charset="0"/>
                    <a:cs typeface="Arial" pitchFamily="34" charset="0"/>
                  </a:rPr>
                  <a:t>The amount of 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maintenance </a:t>
                </a:r>
                <a:r>
                  <a:rPr lang="en-GB" sz="2400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oan </a:t>
                </a:r>
                <a:r>
                  <a:rPr lang="en-GB" sz="2400" dirty="0">
                    <a:latin typeface="Arial" pitchFamily="34" charset="0"/>
                    <a:cs typeface="Arial" pitchFamily="34" charset="0"/>
                  </a:rPr>
                  <a:t>you can get depends on where 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you live </a:t>
                </a:r>
                <a:r>
                  <a:rPr lang="en-GB" sz="2400" dirty="0">
                    <a:latin typeface="Arial" pitchFamily="34" charset="0"/>
                    <a:cs typeface="Arial" pitchFamily="34" charset="0"/>
                  </a:rPr>
                  <a:t>and study, as well as your household income. </a:t>
                </a:r>
              </a:p>
            </p:txBody>
          </p:sp>
        </p:grpSp>
        <p:pic>
          <p:nvPicPr>
            <p:cNvPr id="48" name="Picture 4" descr="Image result for house icon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312396"/>
              <a:ext cx="865631" cy="860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71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368648"/>
            <a:ext cx="8229600" cy="900112"/>
          </a:xfrm>
        </p:spPr>
        <p:txBody>
          <a:bodyPr/>
          <a:lstStyle/>
          <a:p>
            <a:r>
              <a:rPr lang="en-GB" sz="2800" dirty="0" smtClean="0"/>
              <a:t>Maintenance loans 2017/18</a:t>
            </a:r>
            <a:br>
              <a:rPr lang="en-GB" sz="2800" dirty="0" smtClean="0"/>
            </a:br>
            <a:r>
              <a:rPr lang="en-GB" sz="2000" dirty="0" smtClean="0"/>
              <a:t>Maximum levels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hou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728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42176"/>
              </p:ext>
            </p:extLst>
          </p:nvPr>
        </p:nvGraphicFramePr>
        <p:xfrm>
          <a:off x="275555" y="1467232"/>
          <a:ext cx="8592891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4297"/>
                <a:gridCol w="2224236"/>
                <a:gridCol w="35043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Where you live and/or</a:t>
                      </a:r>
                      <a:r>
                        <a:rPr lang="en-GB" sz="2000" baseline="0" dirty="0" smtClean="0"/>
                        <a:t> study</a:t>
                      </a:r>
                      <a:endParaRPr lang="en-GB" sz="20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Maximum </a:t>
                      </a:r>
                      <a:r>
                        <a:rPr lang="en-GB" sz="2000" baseline="0" dirty="0" smtClean="0"/>
                        <a:t>loan</a:t>
                      </a:r>
                      <a:endParaRPr lang="en-GB" sz="20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Non-income</a:t>
                      </a:r>
                      <a:r>
                        <a:rPr lang="en-GB" sz="2000" baseline="0" dirty="0" smtClean="0"/>
                        <a:t> assessed loan</a:t>
                      </a:r>
                      <a:endParaRPr lang="en-GB" sz="20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Live at home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£7,097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£3,124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Live elsewhere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£8,430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£3,928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Live</a:t>
                      </a:r>
                      <a:r>
                        <a:rPr lang="en-GB" sz="2000" baseline="0" dirty="0" smtClean="0"/>
                        <a:t> in </a:t>
                      </a:r>
                      <a:r>
                        <a:rPr lang="en-GB" sz="2000" dirty="0" smtClean="0"/>
                        <a:t>London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£11,002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£5,479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Pentagon 20"/>
          <p:cNvSpPr/>
          <p:nvPr/>
        </p:nvSpPr>
        <p:spPr bwMode="auto">
          <a:xfrm>
            <a:off x="155574" y="3501008"/>
            <a:ext cx="4560441" cy="2412268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Use the student finance calculator tool to get an estimate of what support you will receive at www.</a:t>
            </a:r>
            <a:r>
              <a:rPr lang="en-GB" sz="2400" i="1" dirty="0" smtClean="0">
                <a:solidFill>
                  <a:schemeClr val="bg1"/>
                </a:solidFill>
              </a:rPr>
              <a:t>gov.uk/student-finance-calculator</a:t>
            </a:r>
          </a:p>
          <a:p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538" t="22203" r="40102" b="10401"/>
          <a:stretch/>
        </p:blipFill>
        <p:spPr>
          <a:xfrm>
            <a:off x="4748448" y="3501008"/>
            <a:ext cx="37839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368648"/>
            <a:ext cx="8229600" cy="900112"/>
          </a:xfrm>
        </p:spPr>
        <p:txBody>
          <a:bodyPr/>
          <a:lstStyle/>
          <a:p>
            <a:r>
              <a:rPr lang="en-GB" sz="2800" dirty="0" smtClean="0"/>
              <a:t>Maintenance loans 2017/18</a:t>
            </a:r>
            <a:br>
              <a:rPr lang="en-GB" sz="2800" dirty="0" smtClean="0"/>
            </a:br>
            <a:r>
              <a:rPr lang="en-GB" sz="2000" dirty="0" smtClean="0"/>
              <a:t>Allocation thresholds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412775"/>
            <a:ext cx="9144000" cy="36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410905"/>
              </p:ext>
            </p:extLst>
          </p:nvPr>
        </p:nvGraphicFramePr>
        <p:xfrm>
          <a:off x="179512" y="1556792"/>
          <a:ext cx="8784977" cy="41838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95903"/>
                <a:gridCol w="2178093"/>
                <a:gridCol w="2194756"/>
                <a:gridCol w="2016225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Household income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Live at home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Live elsewhere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Live in London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rgbClr val="FF0066"/>
                    </a:solidFill>
                  </a:tcPr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£25,000 or less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+mn-ea"/>
                          <a:cs typeface="+mn-cs"/>
                        </a:rPr>
                        <a:t>7,097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8,430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11,002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£30,000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6,499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7,825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10,387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£35,000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5,901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7,220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9,771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£40,000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5,303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6,615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+mn-ea"/>
                          <a:cs typeface="+mn-cs"/>
                        </a:rPr>
                        <a:t>9,155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£45,000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4,705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+mn-ea"/>
                          <a:cs typeface="+mn-cs"/>
                        </a:rPr>
                        <a:t>6,009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8,539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£50,000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+mn-ea"/>
                          <a:cs typeface="+mn-cs"/>
                        </a:rPr>
                        <a:t>4,107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5,404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7,924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j-lt"/>
                        </a:rPr>
                        <a:t>£55,000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3,509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4,799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7,308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/>
                </a:tc>
              </a:tr>
              <a:tr h="450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Calibri"/>
                          <a:cs typeface="Times New Roman"/>
                        </a:rPr>
                        <a:t>£60,000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  <a:ea typeface="Calibri"/>
                          <a:cs typeface="Times New Roman"/>
                        </a:rPr>
                        <a:t>3,124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4,193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j-lt"/>
                        </a:rPr>
                        <a:t>6,692</a:t>
                      </a:r>
                      <a:endParaRPr lang="en-GB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122178" marT="61089" marB="6108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Hu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White">
  <a:themeElements>
    <a:clrScheme name="HUD">
      <a:dk1>
        <a:sysClr val="windowText" lastClr="000000"/>
      </a:dk1>
      <a:lt1>
        <a:sysClr val="window" lastClr="FFFFFF"/>
      </a:lt1>
      <a:dk2>
        <a:srgbClr val="1F497D"/>
      </a:dk2>
      <a:lt2>
        <a:srgbClr val="625454"/>
      </a:lt2>
      <a:accent1>
        <a:srgbClr val="EC008C"/>
      </a:accent1>
      <a:accent2>
        <a:srgbClr val="FDBB30"/>
      </a:accent2>
      <a:accent3>
        <a:srgbClr val="E31836"/>
      </a:accent3>
      <a:accent4>
        <a:srgbClr val="F89828"/>
      </a:accent4>
      <a:accent5>
        <a:srgbClr val="8CC63F"/>
      </a:accent5>
      <a:accent6>
        <a:srgbClr val="06ADEF"/>
      </a:accent6>
      <a:hlink>
        <a:srgbClr val="5261AC"/>
      </a:hlink>
      <a:folHlink>
        <a:srgbClr val="003976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White">
  <a:themeElements>
    <a:clrScheme name="Uni brand colour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C63F"/>
      </a:accent1>
      <a:accent2>
        <a:srgbClr val="5261AC"/>
      </a:accent2>
      <a:accent3>
        <a:srgbClr val="003976"/>
      </a:accent3>
      <a:accent4>
        <a:srgbClr val="625454"/>
      </a:accent4>
      <a:accent5>
        <a:srgbClr val="FFFFFF"/>
      </a:accent5>
      <a:accent6>
        <a:srgbClr val="FFFFFF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1030</Words>
  <Application>Microsoft Office PowerPoint</Application>
  <PresentationFormat>On-screen Show (4:3)</PresentationFormat>
  <Paragraphs>185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ＭＳ Ｐゴシック</vt:lpstr>
      <vt:lpstr>Adobe Gothic Std B</vt:lpstr>
      <vt:lpstr>Arial</vt:lpstr>
      <vt:lpstr>Arial Black</vt:lpstr>
      <vt:lpstr>Calibri</vt:lpstr>
      <vt:lpstr>Times New Roman</vt:lpstr>
      <vt:lpstr>Hud White</vt:lpstr>
      <vt:lpstr>10_White</vt:lpstr>
      <vt:lpstr>11_White</vt:lpstr>
      <vt:lpstr>12_White</vt:lpstr>
      <vt:lpstr>13_White</vt:lpstr>
      <vt:lpstr>14_White</vt:lpstr>
      <vt:lpstr>15_White</vt:lpstr>
      <vt:lpstr>16_White</vt:lpstr>
      <vt:lpstr>17_White</vt:lpstr>
      <vt:lpstr>White</vt:lpstr>
      <vt:lpstr>2_White</vt:lpstr>
      <vt:lpstr>1_White</vt:lpstr>
      <vt:lpstr> Student Finance 2017-18  </vt:lpstr>
      <vt:lpstr>What we’ll cover</vt:lpstr>
      <vt:lpstr>1) What support can you get?</vt:lpstr>
      <vt:lpstr>Tuition fees</vt:lpstr>
      <vt:lpstr>Tuition fee loans</vt:lpstr>
      <vt:lpstr>Maintenance loans</vt:lpstr>
      <vt:lpstr>Maintenance loans</vt:lpstr>
      <vt:lpstr>Maintenance loans 2017/18 Maximum levels</vt:lpstr>
      <vt:lpstr>Maintenance loans 2017/18 Allocation thresholds</vt:lpstr>
      <vt:lpstr>Extra support you might be able to get</vt:lpstr>
      <vt:lpstr>Additional sources of income</vt:lpstr>
      <vt:lpstr>How do you get it?</vt:lpstr>
      <vt:lpstr>When and how to repay</vt:lpstr>
      <vt:lpstr>When and how to repay</vt:lpstr>
      <vt:lpstr>Re-cap </vt:lpstr>
      <vt:lpstr>Managing your money</vt:lpstr>
      <vt:lpstr>Typical student expenditure What do you think?</vt:lpstr>
      <vt:lpstr>Where to find out more</vt:lpstr>
      <vt:lpstr>Key things to remember</vt:lpstr>
      <vt:lpstr>Open Days 2017   Wednesday 21 June Thursday 22 June Saturday 16 September Saturday 21 October Wednesday 8 November Friday 1 December  9.30am – 3.00pm </vt:lpstr>
    </vt:vector>
  </TitlesOfParts>
  <Company>Brahm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A.Jackson</dc:creator>
  <cp:lastModifiedBy>Sophie Craven</cp:lastModifiedBy>
  <cp:revision>318</cp:revision>
  <cp:lastPrinted>2017-02-27T11:00:37Z</cp:lastPrinted>
  <dcterms:created xsi:type="dcterms:W3CDTF">2009-01-21T14:22:17Z</dcterms:created>
  <dcterms:modified xsi:type="dcterms:W3CDTF">2017-02-28T12:28:48Z</dcterms:modified>
</cp:coreProperties>
</file>