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1" r:id="rId6"/>
    <p:sldId id="274" r:id="rId7"/>
    <p:sldId id="276" r:id="rId8"/>
    <p:sldId id="275" r:id="rId9"/>
    <p:sldId id="277" r:id="rId10"/>
    <p:sldId id="260" r:id="rId11"/>
    <p:sldId id="262" r:id="rId12"/>
    <p:sldId id="264" r:id="rId13"/>
    <p:sldId id="272" r:id="rId14"/>
    <p:sldId id="273" r:id="rId15"/>
    <p:sldId id="271" r:id="rId16"/>
    <p:sldId id="279" r:id="rId17"/>
    <p:sldId id="269" r:id="rId18"/>
    <p:sldId id="270" r:id="rId19"/>
    <p:sldId id="268" r:id="rId20"/>
    <p:sldId id="278" r:id="rId21"/>
    <p:sldId id="267" r:id="rId22"/>
    <p:sldId id="266" r:id="rId23"/>
    <p:sldId id="263" r:id="rId24"/>
    <p:sldId id="265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35AE-1E8A-41BE-B2DD-636DAC6AB7D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E68D4-45E5-4B50-95CE-F4CA0EB067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91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0DF2-41C0-4497-AF2D-24482934D63D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487E-D849-4FA2-A9E2-A72C238C7D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4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487E-D849-4FA2-A9E2-A72C238C7D8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2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487E-D849-4FA2-A9E2-A72C238C7D8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9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5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2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0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7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6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4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7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5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62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0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1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8EDE-734C-4829-8062-9F45B8416B17}" type="datetimeFigureOut">
              <a:rPr lang="en-GB" smtClean="0"/>
              <a:pPr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B520-730C-4765-9B4F-08B49647F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2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as.tv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ucas.com/ucas/undergraduate/finance-and-support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as.com/parents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://www.ucas.com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www.ucas.com/ucas/undergraduate/getting-start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kas.ac.uk/student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penday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istats.direct.gov.uk/" TargetMode="External"/><Relationship Id="rId2" Type="http://schemas.openxmlformats.org/officeDocument/2006/relationships/hyperlink" Target="http://www.thecompleteuniversityguid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iversity.which.co.uk/cours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391023"/>
            <a:ext cx="8064896" cy="1470025"/>
          </a:xfr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North Halifax Grammar School</a:t>
            </a:r>
            <a:b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UCAS Application Evening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536576"/>
          </a:xfrm>
          <a:ln w="25400">
            <a:solidFill>
              <a:schemeClr val="tx1"/>
            </a:solidFill>
          </a:ln>
        </p:spPr>
        <p:txBody>
          <a:bodyPr anchor="ctr"/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S Adams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Group Leader for Year 12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www.socialistrevolution.org/wp-content/uploads/2011/08/ucas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638353"/>
            <a:ext cx="3696701" cy="117502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72008"/>
            <a:ext cx="2386268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77" y="5525789"/>
            <a:ext cx="1647627" cy="16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70576"/>
            <a:ext cx="1559446" cy="114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UCAS website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093915"/>
          </a:xfrm>
          <a:ln w="254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hlinkClick r:id="rId5"/>
              </a:rPr>
              <a:t>www.ucas.com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Course search and minimum entry requirements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Links to university websites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Advice for parents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6"/>
              </a:rPr>
              <a:t>http://www.ucas.com/parents/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Student finance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7"/>
              </a:rPr>
              <a:t>https://www.ucas.com/ucas/undergraduate/finance-and-support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  <a:hlinkClick r:id="rId8"/>
              </a:rPr>
              <a:t>http://www.ucas.tv/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You can also get updates/advice about UCAS on Facebook and Twitter or download the UCAS app.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We are now going to watch a sort clip on the UCAS process</a:t>
            </a:r>
            <a:endParaRPr lang="en-GB" dirty="0" smtClean="0">
              <a:latin typeface="Arial" pitchFamily="34" charset="0"/>
              <a:cs typeface="Arial" pitchFamily="34" charset="0"/>
              <a:hlinkClick r:id="rId9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  <a:hlinkClick r:id="rId9"/>
              </a:rPr>
              <a:t>https://www.ucas.com/ucas/undergraduate/getting-started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79970"/>
            <a:ext cx="1716782" cy="9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81" y="5779970"/>
            <a:ext cx="1548015" cy="9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5805264"/>
            <a:ext cx="1788790" cy="100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UCAS tariff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348880"/>
            <a:ext cx="3456384" cy="304698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Grade </a:t>
            </a:r>
            <a:r>
              <a:rPr lang="en-GB" sz="2400" b="1" dirty="0" smtClean="0"/>
              <a:t>		Tariff 			points</a:t>
            </a:r>
            <a:endParaRPr lang="en-GB" sz="2400" b="1" dirty="0"/>
          </a:p>
          <a:p>
            <a:r>
              <a:rPr lang="en-GB" sz="2400" dirty="0"/>
              <a:t>A* </a:t>
            </a:r>
            <a:r>
              <a:rPr lang="en-GB" sz="2400" dirty="0" smtClean="0"/>
              <a:t>		56</a:t>
            </a:r>
            <a:endParaRPr lang="en-GB" sz="2400" dirty="0"/>
          </a:p>
          <a:p>
            <a:r>
              <a:rPr lang="en-GB" sz="2400" dirty="0"/>
              <a:t>A </a:t>
            </a:r>
            <a:r>
              <a:rPr lang="en-GB" sz="2400" dirty="0" smtClean="0"/>
              <a:t>		48</a:t>
            </a:r>
            <a:endParaRPr lang="en-GB" sz="2400" dirty="0"/>
          </a:p>
          <a:p>
            <a:r>
              <a:rPr lang="en-GB" sz="2400" dirty="0"/>
              <a:t>B </a:t>
            </a:r>
            <a:r>
              <a:rPr lang="en-GB" sz="2400" dirty="0" smtClean="0"/>
              <a:t>		40</a:t>
            </a:r>
            <a:endParaRPr lang="en-GB" sz="2400" dirty="0"/>
          </a:p>
          <a:p>
            <a:r>
              <a:rPr lang="en-GB" sz="2400" dirty="0"/>
              <a:t>C </a:t>
            </a:r>
            <a:r>
              <a:rPr lang="en-GB" sz="2400" dirty="0" smtClean="0"/>
              <a:t>		32</a:t>
            </a:r>
            <a:endParaRPr lang="en-GB" sz="2400" dirty="0"/>
          </a:p>
          <a:p>
            <a:r>
              <a:rPr lang="en-GB" sz="2400" dirty="0"/>
              <a:t>D </a:t>
            </a:r>
            <a:r>
              <a:rPr lang="en-GB" sz="2400" dirty="0" smtClean="0"/>
              <a:t>		24</a:t>
            </a:r>
            <a:endParaRPr lang="en-GB" sz="2400" dirty="0"/>
          </a:p>
          <a:p>
            <a:r>
              <a:rPr lang="en-GB" sz="2400" dirty="0"/>
              <a:t>E </a:t>
            </a:r>
            <a:r>
              <a:rPr lang="en-GB" sz="2400" dirty="0" smtClean="0"/>
              <a:t>		16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283968" y="2373357"/>
            <a:ext cx="3960440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Grade 	</a:t>
            </a:r>
            <a:r>
              <a:rPr lang="en-GB" sz="2400" b="1" dirty="0" smtClean="0"/>
              <a:t>	 Tariff </a:t>
            </a:r>
            <a:r>
              <a:rPr lang="en-GB" sz="2400" b="1" dirty="0"/>
              <a:t>points</a:t>
            </a:r>
          </a:p>
          <a:p>
            <a:r>
              <a:rPr lang="en-GB" sz="2400" dirty="0" smtClean="0"/>
              <a:t>A		20</a:t>
            </a:r>
            <a:endParaRPr lang="en-GB" sz="2400" dirty="0"/>
          </a:p>
          <a:p>
            <a:r>
              <a:rPr lang="en-GB" sz="2400" dirty="0"/>
              <a:t>B </a:t>
            </a:r>
            <a:r>
              <a:rPr lang="en-GB" sz="2400" dirty="0" smtClean="0"/>
              <a:t>		16</a:t>
            </a:r>
            <a:endParaRPr lang="en-GB" sz="2400" dirty="0"/>
          </a:p>
          <a:p>
            <a:r>
              <a:rPr lang="en-GB" sz="2400" dirty="0"/>
              <a:t>C </a:t>
            </a:r>
            <a:r>
              <a:rPr lang="en-GB" sz="2400" dirty="0" smtClean="0"/>
              <a:t>		12</a:t>
            </a:r>
            <a:endParaRPr lang="en-GB" sz="2400" dirty="0"/>
          </a:p>
          <a:p>
            <a:r>
              <a:rPr lang="en-GB" sz="2400" dirty="0"/>
              <a:t>D </a:t>
            </a:r>
            <a:r>
              <a:rPr lang="en-GB" sz="2400" dirty="0" smtClean="0"/>
              <a:t>		10</a:t>
            </a:r>
            <a:endParaRPr lang="en-GB" sz="2400" dirty="0"/>
          </a:p>
          <a:p>
            <a:r>
              <a:rPr lang="en-GB" sz="2400" dirty="0"/>
              <a:t>E </a:t>
            </a:r>
            <a:r>
              <a:rPr lang="en-GB" sz="2400" dirty="0" smtClean="0"/>
              <a:t>		6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650903"/>
            <a:ext cx="34563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 Level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1650903"/>
            <a:ext cx="338437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AS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5157192"/>
            <a:ext cx="396044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Extended Project Qualification is worth 50% of A level qualification tariff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411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797152"/>
            <a:ext cx="1643286" cy="156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UCAS process at NHGS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813995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Process starts on UCAS Day during Activities </a:t>
            </a:r>
            <a:r>
              <a:rPr lang="en-GB" dirty="0">
                <a:latin typeface="Arial" pitchFamily="34" charset="0"/>
                <a:cs typeface="Arial" pitchFamily="34" charset="0"/>
              </a:rPr>
              <a:t>W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eek Monday 3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or Wednesday 5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July;</a:t>
            </a:r>
          </a:p>
          <a:p>
            <a:r>
              <a:rPr lang="en-GB" b="1" u="sng" dirty="0" smtClean="0">
                <a:latin typeface="Arial" pitchFamily="34" charset="0"/>
                <a:cs typeface="Arial" pitchFamily="34" charset="0"/>
              </a:rPr>
              <a:t>ALL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AS externally accredited examinations to be included on application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including U grades</a:t>
            </a:r>
            <a:r>
              <a:rPr lang="en-GB" dirty="0">
                <a:latin typeface="Arial" pitchFamily="34" charset="0"/>
                <a:cs typeface="Arial" pitchFamily="34" charset="0"/>
              </a:rPr>
              <a:t>;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UCAS accept applications from mid September;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Process will be coordinated by Form Tutors and monitored by the Sixth Form Team (SAA, RAP, GQ, JD and PAJ);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Oxbridge applications – NKW;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Parental Involvement.</a:t>
            </a:r>
          </a:p>
        </p:txBody>
      </p:sp>
    </p:spTree>
    <p:extLst>
      <p:ext uri="{BB962C8B-B14F-4D97-AF65-F5344CB8AC3E}">
        <p14:creationId xmlns:p14="http://schemas.microsoft.com/office/powerpoint/2010/main" val="9902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UCAS application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80920" cy="2448272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EAS (Electronic Application System)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GAP Year – students can apply for deferred entry.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Work Experience – this is particularly important for medicine, physiotherapy, teaching, law, veterinary science, nursing and midwifery applicants.</a:t>
            </a:r>
          </a:p>
        </p:txBody>
      </p:sp>
      <p:pic>
        <p:nvPicPr>
          <p:cNvPr id="5" name="Picture 2" descr="http://www.exeter.ac.uk/fch/images/choice-on-UCAS-form.gif"/>
          <p:cNvPicPr>
            <a:picLocks noChangeAspect="1" noChangeArrowheads="1"/>
          </p:cNvPicPr>
          <p:nvPr/>
        </p:nvPicPr>
        <p:blipFill>
          <a:blip r:embed="rId2" cstate="print"/>
          <a:srcRect t="5933" b="34873"/>
          <a:stretch>
            <a:fillRect/>
          </a:stretch>
        </p:blipFill>
        <p:spPr bwMode="auto">
          <a:xfrm>
            <a:off x="2339752" y="4221088"/>
            <a:ext cx="476250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6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4711" r="26315" b="5109"/>
          <a:stretch/>
        </p:blipFill>
        <p:spPr bwMode="auto">
          <a:xfrm>
            <a:off x="899592" y="0"/>
            <a:ext cx="72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0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 statement – start early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1349"/>
            <a:ext cx="4608512" cy="4813995"/>
          </a:xfrm>
          <a:ln w="254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statements are </a:t>
            </a:r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important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make sure you include: 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buNone/>
              <a:defRPr/>
            </a:pPr>
            <a:endParaRPr lang="en-GB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dirty="0"/>
              <a:t>Why </a:t>
            </a:r>
            <a:r>
              <a:rPr lang="en-GB" dirty="0" smtClean="0"/>
              <a:t>you are </a:t>
            </a:r>
            <a:r>
              <a:rPr lang="en-GB" dirty="0"/>
              <a:t>interested in the </a:t>
            </a:r>
            <a:r>
              <a:rPr lang="en-GB" dirty="0" smtClean="0"/>
              <a:t>subject;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dirty="0" smtClean="0"/>
              <a:t>Your </a:t>
            </a:r>
            <a:r>
              <a:rPr lang="en-GB" dirty="0"/>
              <a:t>enthusiasm for the </a:t>
            </a:r>
            <a:r>
              <a:rPr lang="en-GB" dirty="0" smtClean="0"/>
              <a:t>subject; 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dirty="0" smtClean="0"/>
              <a:t>How </a:t>
            </a:r>
            <a:r>
              <a:rPr lang="en-GB" dirty="0"/>
              <a:t>your previous studies relate to the course(s</a:t>
            </a:r>
            <a:r>
              <a:rPr lang="en-GB" dirty="0" smtClean="0"/>
              <a:t>) you are applying for;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dirty="0" smtClean="0"/>
              <a:t>Relevant </a:t>
            </a:r>
            <a:r>
              <a:rPr lang="en-GB" dirty="0"/>
              <a:t>aspects of jobs, </a:t>
            </a:r>
            <a:r>
              <a:rPr lang="en-GB" dirty="0" smtClean="0"/>
              <a:t>placements; </a:t>
            </a:r>
            <a:r>
              <a:rPr lang="en-GB" dirty="0"/>
              <a:t>work experience or </a:t>
            </a:r>
            <a:r>
              <a:rPr lang="en-GB" dirty="0" smtClean="0"/>
              <a:t>volunteering</a:t>
            </a:r>
            <a:r>
              <a:rPr lang="en-GB" dirty="0"/>
              <a:t>;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dirty="0" smtClean="0"/>
              <a:t>Why you think you are a suitable candidate (your </a:t>
            </a:r>
            <a:r>
              <a:rPr lang="en-GB" dirty="0"/>
              <a:t>skills and </a:t>
            </a:r>
            <a:r>
              <a:rPr lang="en-GB" dirty="0" smtClean="0"/>
              <a:t>the qualities they are </a:t>
            </a:r>
            <a:r>
              <a:rPr lang="en-GB" dirty="0"/>
              <a:t>looking </a:t>
            </a:r>
            <a:r>
              <a:rPr lang="en-GB" dirty="0" smtClean="0"/>
              <a:t>for);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dirty="0" smtClean="0"/>
              <a:t>Activities </a:t>
            </a:r>
            <a:r>
              <a:rPr lang="en-GB" dirty="0"/>
              <a:t>or hobbies that show your interest in the </a:t>
            </a:r>
            <a:r>
              <a:rPr lang="en-GB" dirty="0" smtClean="0"/>
              <a:t>subject and any </a:t>
            </a:r>
            <a:r>
              <a:rPr lang="en-GB" dirty="0"/>
              <a:t>training or achievements that show your </a:t>
            </a:r>
            <a:r>
              <a:rPr lang="en-GB" dirty="0" smtClean="0"/>
              <a:t>skills.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88432" cy="483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 statement – start early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349"/>
            <a:ext cx="5112568" cy="4813995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GB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universities </a:t>
            </a:r>
            <a:r>
              <a:rPr lang="en-GB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colleges </a:t>
            </a:r>
            <a:r>
              <a:rPr lang="en-GB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ask: 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ave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they chosen the right subject for the right reasons?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they have a range of interests?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oes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 personal statement confirm their interest in the subject?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ave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they studied independently?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they motivated and committed?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defRPr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they possess good numeracy and literacy skills?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3226"/>
            <a:ext cx="2808312" cy="520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1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Applications for Art and Design courses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349"/>
            <a:ext cx="8280920" cy="4813995"/>
          </a:xfrm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Apply through the normal route for university courses;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Two application deadlines – 15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January &amp; (24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March for some courses);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One-year art foundation courses - apply direct to the university or college;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Most courses will expect a portfolio;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Applications to be coordinated by Mrs Quigley.</a:t>
            </a:r>
          </a:p>
        </p:txBody>
      </p:sp>
    </p:spTree>
    <p:extLst>
      <p:ext uri="{BB962C8B-B14F-4D97-AF65-F5344CB8AC3E}">
        <p14:creationId xmlns:p14="http://schemas.microsoft.com/office/powerpoint/2010/main" val="27367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Applications for music, dance, drama or screen production courses at conservatoires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03437"/>
            <a:ext cx="8280920" cy="3877891"/>
          </a:xfrm>
          <a:ln w="254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Apply through CUKAS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  <a:hlinkClick r:id="rId2"/>
              </a:rPr>
              <a:t>http://www.cukas.ac.uk/students/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Application deadlines – 1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October for music applicants and 15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January for all others;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You will be expected to audition;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Applications to be coordinated by Miss Adams.</a:t>
            </a:r>
          </a:p>
        </p:txBody>
      </p:sp>
    </p:spTree>
    <p:extLst>
      <p:ext uri="{BB962C8B-B14F-4D97-AF65-F5344CB8AC3E}">
        <p14:creationId xmlns:p14="http://schemas.microsoft.com/office/powerpoint/2010/main" val="36633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 UCAS application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349"/>
            <a:ext cx="8280920" cy="4669979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400" dirty="0" smtClean="0">
                <a:latin typeface="Arial" pitchFamily="34" charset="0"/>
                <a:cs typeface="Arial" pitchFamily="34" charset="0"/>
              </a:rPr>
              <a:t>UCAS Track – enables students to see what is happening with their application;</a:t>
            </a:r>
          </a:p>
          <a:p>
            <a:r>
              <a:rPr lang="en-GB" sz="3400" dirty="0" smtClean="0">
                <a:latin typeface="Arial" pitchFamily="34" charset="0"/>
                <a:cs typeface="Arial" pitchFamily="34" charset="0"/>
              </a:rPr>
              <a:t>An admission tutor can make one of three decisions after reviewing applications:</a:t>
            </a:r>
          </a:p>
          <a:p>
            <a:pPr lvl="1"/>
            <a:r>
              <a:rPr lang="en-GB" sz="3400" dirty="0" smtClean="0">
                <a:latin typeface="Arial" pitchFamily="34" charset="0"/>
                <a:cs typeface="Arial" pitchFamily="34" charset="0"/>
              </a:rPr>
              <a:t>Unconditional offer;</a:t>
            </a:r>
          </a:p>
          <a:p>
            <a:pPr lvl="1"/>
            <a:r>
              <a:rPr lang="en-GB" sz="3400" dirty="0" smtClean="0">
                <a:latin typeface="Arial" pitchFamily="34" charset="0"/>
                <a:cs typeface="Arial" pitchFamily="34" charset="0"/>
              </a:rPr>
              <a:t>Conditional offer;</a:t>
            </a:r>
          </a:p>
          <a:p>
            <a:pPr lvl="1"/>
            <a:r>
              <a:rPr lang="en-GB" sz="3400" dirty="0" smtClean="0">
                <a:latin typeface="Arial" pitchFamily="34" charset="0"/>
                <a:cs typeface="Arial" pitchFamily="34" charset="0"/>
              </a:rPr>
              <a:t>Unsuccessful.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29200"/>
            <a:ext cx="2712229" cy="89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7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Pre-application Research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11349"/>
            <a:ext cx="8496944" cy="4813995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PSCHEE Programme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Higher Education Fair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(Leeds Beckett UCAS day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Wednesday 28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June 2017)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Open Days and Taster Days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2"/>
              </a:rPr>
              <a:t>www.opendays.com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Careers Interviews</a:t>
            </a:r>
            <a:endParaRPr lang="en-GB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18" y="4005064"/>
            <a:ext cx="250653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45224"/>
            <a:ext cx="302433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93" y="1772816"/>
            <a:ext cx="289516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3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61248"/>
            <a:ext cx="1080120" cy="61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 UCAS application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349"/>
            <a:ext cx="8352928" cy="4597971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300" b="1" dirty="0" smtClean="0">
                <a:latin typeface="Arial" pitchFamily="34" charset="0"/>
                <a:cs typeface="Arial" pitchFamily="34" charset="0"/>
              </a:rPr>
              <a:t>Interviews</a:t>
            </a:r>
            <a:r>
              <a:rPr lang="en-GB" sz="3300" dirty="0" smtClean="0">
                <a:latin typeface="Arial" pitchFamily="34" charset="0"/>
                <a:cs typeface="Arial" pitchFamily="34" charset="0"/>
              </a:rPr>
              <a:t> - Formal and informal. Interview preparation in school through PSCHEE and mock interviews;</a:t>
            </a:r>
          </a:p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Applicant days/Departmental visits;</a:t>
            </a:r>
          </a:p>
          <a:p>
            <a:r>
              <a:rPr lang="en-GB" sz="3300" b="1" dirty="0" smtClean="0">
                <a:latin typeface="Arial" pitchFamily="34" charset="0"/>
                <a:cs typeface="Arial" pitchFamily="34" charset="0"/>
              </a:rPr>
              <a:t>Discussions</a:t>
            </a:r>
            <a:r>
              <a:rPr lang="en-GB" sz="3300" dirty="0" smtClean="0">
                <a:latin typeface="Arial" pitchFamily="34" charset="0"/>
                <a:cs typeface="Arial" pitchFamily="34" charset="0"/>
              </a:rPr>
              <a:t> with form tutor and assistance from Sixth Form Team;</a:t>
            </a:r>
          </a:p>
          <a:p>
            <a:r>
              <a:rPr lang="en-GB" sz="3300" b="1" dirty="0" smtClean="0">
                <a:latin typeface="Arial" pitchFamily="34" charset="0"/>
                <a:cs typeface="Arial" pitchFamily="34" charset="0"/>
              </a:rPr>
              <a:t>UCAS Extra</a:t>
            </a:r>
            <a:r>
              <a:rPr lang="en-GB" sz="3300" dirty="0" smtClean="0">
                <a:latin typeface="Arial" pitchFamily="34" charset="0"/>
                <a:cs typeface="Arial" pitchFamily="34" charset="0"/>
              </a:rPr>
              <a:t> – offers support for students who have not received any offers.</a:t>
            </a:r>
          </a:p>
        </p:txBody>
      </p:sp>
    </p:spTree>
    <p:extLst>
      <p:ext uri="{BB962C8B-B14F-4D97-AF65-F5344CB8AC3E}">
        <p14:creationId xmlns:p14="http://schemas.microsoft.com/office/powerpoint/2010/main" val="26661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 application – August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27373"/>
            <a:ext cx="8280920" cy="4381947"/>
          </a:xfrm>
          <a:ln w="25400">
            <a:solidFill>
              <a:schemeClr val="tx1"/>
            </a:solidFill>
          </a:ln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u="sng" dirty="0" smtClean="0">
                <a:latin typeface="Arial" pitchFamily="34" charset="0"/>
                <a:cs typeface="Arial" pitchFamily="34" charset="0"/>
              </a:rPr>
              <a:t>Confirmation, Clearing and Adjustment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Exam results are published – many are passed electronically to universities by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UCAS.</a:t>
            </a:r>
            <a:endParaRPr lang="en-GB" sz="36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3600" b="1" u="sng" smtClean="0">
                <a:latin typeface="Arial" pitchFamily="34" charset="0"/>
                <a:cs typeface="Arial" pitchFamily="34" charset="0"/>
              </a:rPr>
              <a:t>September/October </a:t>
            </a:r>
            <a:r>
              <a:rPr lang="en-GB" sz="3600" b="1" u="sng" smtClean="0">
                <a:latin typeface="Arial" pitchFamily="34" charset="0"/>
                <a:cs typeface="Arial" pitchFamily="34" charset="0"/>
              </a:rPr>
              <a:t>2018 </a:t>
            </a:r>
            <a:r>
              <a:rPr lang="en-GB" sz="3600" b="1" u="sng" dirty="0" smtClean="0">
                <a:latin typeface="Arial" pitchFamily="34" charset="0"/>
                <a:cs typeface="Arial" pitchFamily="34" charset="0"/>
              </a:rPr>
              <a:t>– Students commence their courses</a:t>
            </a:r>
          </a:p>
        </p:txBody>
      </p:sp>
    </p:spTree>
    <p:extLst>
      <p:ext uri="{BB962C8B-B14F-4D97-AF65-F5344CB8AC3E}">
        <p14:creationId xmlns:p14="http://schemas.microsoft.com/office/powerpoint/2010/main" val="34984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3528" y="3140968"/>
            <a:ext cx="4104456" cy="1872208"/>
            <a:chOff x="5364088" y="2564904"/>
            <a:chExt cx="3600457" cy="153444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4088" y="2564904"/>
              <a:ext cx="3600457" cy="153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436096" y="2708920"/>
              <a:ext cx="3456384" cy="1296144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>
                <a:buFont typeface="Arial" pitchFamily="34" charset="0"/>
                <a:buNone/>
                <a:defRPr sz="2000">
                  <a:solidFill>
                    <a:schemeClr val="bg1"/>
                  </a:solidFill>
                </a:defRPr>
              </a:lvl1pPr>
              <a:lvl2pPr>
                <a:buFont typeface="Arial" pitchFamily="34" charset="0"/>
                <a:buChar char="•"/>
                <a:defRPr sz="2400"/>
              </a:lvl2pPr>
              <a:lvl3pPr>
                <a:buFont typeface="Arial" pitchFamily="34" charset="0"/>
                <a:buChar char="•"/>
                <a:defRPr/>
              </a:lvl3pPr>
              <a:lvl4pPr>
                <a:buFont typeface="Arial" pitchFamily="34" charset="0"/>
                <a:buChar char="•"/>
                <a:defRPr/>
              </a:lvl4pPr>
              <a:lvl5pPr>
                <a:buFont typeface="Arial" pitchFamily="34" charset="0"/>
                <a:buChar char="•"/>
                <a:defRPr/>
              </a:lvl5pPr>
            </a:lstStyle>
            <a:p>
              <a:pPr>
                <a:lnSpc>
                  <a:spcPct val="120000"/>
                </a:lnSpc>
              </a:pP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If a student meets the conditions of their firm choice. It’s time to celebrate!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63543" y="3068960"/>
            <a:ext cx="4680457" cy="2038503"/>
            <a:chOff x="467543" y="3284984"/>
            <a:chExt cx="4597287" cy="189448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3" y="3284984"/>
              <a:ext cx="4597287" cy="189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11560" y="3429001"/>
              <a:ext cx="4320479" cy="1584176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>
                <a:buFont typeface="Arial" pitchFamily="34" charset="0"/>
                <a:buNone/>
                <a:defRPr sz="2000">
                  <a:solidFill>
                    <a:schemeClr val="bg1"/>
                  </a:solidFill>
                </a:defRPr>
              </a:lvl1pPr>
              <a:lvl2pPr>
                <a:buFont typeface="Arial" pitchFamily="34" charset="0"/>
                <a:buChar char="•"/>
                <a:defRPr sz="2400"/>
              </a:lvl2pPr>
              <a:lvl3pPr>
                <a:buFont typeface="Arial" pitchFamily="34" charset="0"/>
                <a:buChar char="•"/>
                <a:defRPr/>
              </a:lvl3pPr>
              <a:lvl4pPr>
                <a:buFont typeface="Arial" pitchFamily="34" charset="0"/>
                <a:buChar char="•"/>
                <a:defRPr/>
              </a:lvl4pPr>
              <a:lvl5pPr>
                <a:buFont typeface="Arial" pitchFamily="34" charset="0"/>
                <a:buChar char="•"/>
                <a:defRPr/>
              </a:lvl5pPr>
            </a:lstStyle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If a student doesn’t meet the conditions of their firm choice, </a:t>
              </a:r>
              <a:r>
                <a:rPr lang="en-GB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but meets the conditions of their insurance choice (which should be        lower),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they will be </a:t>
              </a:r>
              <a:r>
                <a:rPr lang="en-GB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placed at their insurance choice. I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t’s also time to celebrate!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80920" cy="1800199"/>
          </a:xfrm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90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Admissions staff check if the applicant has met the conditions of the offer. </a:t>
            </a:r>
          </a:p>
          <a:p>
            <a:pPr marL="90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four possibilities: </a:t>
            </a:r>
          </a:p>
          <a:p>
            <a:pPr marL="0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5113647"/>
            <a:ext cx="3600457" cy="1627721"/>
            <a:chOff x="5364088" y="4365104"/>
            <a:chExt cx="3600457" cy="1627721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4088" y="4365104"/>
              <a:ext cx="3600457" cy="1627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436096" y="4509120"/>
              <a:ext cx="3240360" cy="1296144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>
                <a:buFont typeface="Arial" pitchFamily="34" charset="0"/>
                <a:buNone/>
                <a:defRPr sz="2000">
                  <a:solidFill>
                    <a:schemeClr val="bg1"/>
                  </a:solidFill>
                </a:defRPr>
              </a:lvl1pPr>
              <a:lvl2pPr>
                <a:buFont typeface="Arial" pitchFamily="34" charset="0"/>
                <a:buChar char="•"/>
                <a:defRPr sz="2400"/>
              </a:lvl2pPr>
              <a:lvl3pPr>
                <a:buFont typeface="Arial" pitchFamily="34" charset="0"/>
                <a:buChar char="•"/>
                <a:defRPr/>
              </a:lvl3pPr>
              <a:lvl4pPr>
                <a:buFont typeface="Arial" pitchFamily="34" charset="0"/>
                <a:buChar char="•"/>
                <a:defRPr/>
              </a:lvl4pPr>
              <a:lvl5pPr>
                <a:buFont typeface="Arial" pitchFamily="34" charset="0"/>
                <a:buChar char="•"/>
                <a:defRPr/>
              </a:lvl5pPr>
            </a:lstStyle>
            <a:p>
              <a:pPr>
                <a:spcBef>
                  <a:spcPts val="0"/>
                </a:spcBef>
                <a:defRPr/>
              </a:pPr>
              <a:r>
                <a:rPr lang="en-GB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If a student has not met the conditions of their firm or insurance choice (or no insurance), they will be entered into a process known as </a:t>
              </a:r>
              <a:r>
                <a:rPr lang="en-GB" sz="16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Clearing.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27984" y="4990897"/>
            <a:ext cx="4597287" cy="1894487"/>
            <a:chOff x="467543" y="3334713"/>
            <a:chExt cx="4597287" cy="1894487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3" y="3334713"/>
              <a:ext cx="4597287" cy="189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11559" y="3356992"/>
              <a:ext cx="4320480" cy="1584176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>
                <a:buFont typeface="Arial" pitchFamily="34" charset="0"/>
                <a:buNone/>
                <a:defRPr sz="2000">
                  <a:solidFill>
                    <a:schemeClr val="bg1"/>
                  </a:solidFill>
                </a:defRPr>
              </a:lvl1pPr>
              <a:lvl2pPr>
                <a:buFont typeface="Arial" pitchFamily="34" charset="0"/>
                <a:buChar char="•"/>
                <a:defRPr sz="2400"/>
              </a:lvl2pPr>
              <a:lvl3pPr>
                <a:buFont typeface="Arial" pitchFamily="34" charset="0"/>
                <a:buChar char="•"/>
                <a:defRPr/>
              </a:lvl3pPr>
              <a:lvl4pPr>
                <a:buFont typeface="Arial" pitchFamily="34" charset="0"/>
                <a:buChar char="•"/>
                <a:defRPr/>
              </a:lvl4pPr>
              <a:lvl5pPr>
                <a:buFont typeface="Arial" pitchFamily="34" charset="0"/>
                <a:buChar char="•"/>
                <a:defRPr/>
              </a:lvl5pPr>
            </a:lstStyle>
            <a:p>
              <a:pPr>
                <a:defRPr/>
              </a:pPr>
              <a:r>
                <a:rPr lang="en-GB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If a student meets and exceeds the conditions of their offer, they are eligible for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Adjustment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This provides an opportunity for them to reconsider where and what to      study whilst still holding their firm offer.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51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5"/>
          </a:xfrm>
          <a:ln w="25400">
            <a:solidFill>
              <a:schemeClr val="tx1"/>
            </a:solidFill>
          </a:ln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GB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October 2017</a:t>
            </a: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Oxbridge/Medicine/Dentistry/Veterinary applications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Friday 27th October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2017</a:t>
            </a: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School deadline for receipt of all other applications (guarantee that applications will be sent by UCAS final deadline)</a:t>
            </a:r>
          </a:p>
          <a:p>
            <a:pPr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Applications will not be processed after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GB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December.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15th January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UCAS final deadline</a:t>
            </a: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Universities should make decisions by 31st March but they can take longer.</a:t>
            </a:r>
          </a:p>
          <a:p>
            <a:pPr marL="0" indent="0" algn="ctr">
              <a:buNone/>
            </a:pP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 received by the key deadlines are given equal consideration.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points of contact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349"/>
            <a:ext cx="8280920" cy="3229819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Mrs G Quigley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– Sixth Form Leader</a:t>
            </a: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Miss S Adams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– Year Group Leader for Year 12</a:t>
            </a: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Mrs R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Pegg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– Year Group Leader for Year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13</a:t>
            </a: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Mr J Downing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– Enrichment Coordinator</a:t>
            </a: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Mr P Jervis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– Vice Principal (Curriculum &amp; Sixth Form)</a:t>
            </a:r>
          </a:p>
        </p:txBody>
      </p:sp>
    </p:spTree>
    <p:extLst>
      <p:ext uri="{BB962C8B-B14F-4D97-AF65-F5344CB8AC3E}">
        <p14:creationId xmlns:p14="http://schemas.microsoft.com/office/powerpoint/2010/main" val="30028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PSCHEE Programme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86003"/>
          </a:xfrm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Introduction to resources available;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Understanding jargon;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Researching courses; 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Selecting and comparing universities;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Open Days;</a:t>
            </a:r>
          </a:p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The UCAS application process;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Writing the personal statement;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P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resentations on apprenticeships and gap years from guest speakers.</a:t>
            </a:r>
          </a:p>
        </p:txBody>
      </p:sp>
    </p:spTree>
    <p:extLst>
      <p:ext uri="{BB962C8B-B14F-4D97-AF65-F5344CB8AC3E}">
        <p14:creationId xmlns:p14="http://schemas.microsoft.com/office/powerpoint/2010/main" val="36796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Pre-application Research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11349"/>
            <a:ext cx="8496944" cy="4525963"/>
          </a:xfrm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Prospectuses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Handbooks and guides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Course leaflets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Subject specific books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Subject teachers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Form tutors 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Internet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2196852" cy="14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800200" cy="119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45752"/>
            <a:ext cx="1665536" cy="12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90" y="3429000"/>
            <a:ext cx="1699166" cy="1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19" y="4989768"/>
            <a:ext cx="2256258" cy="110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67" y="3284984"/>
            <a:ext cx="997433" cy="152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3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Useful 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nternet websites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27373"/>
            <a:ext cx="8496944" cy="4021907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hlinkClick r:id="rId2"/>
              </a:rPr>
              <a:t>http://www.thecompleteuniversityguide.co.uk/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  <a:hlinkClick r:id="rId3"/>
              </a:rPr>
              <a:t>https://www.theguardian.com/education/ng-interactive/2016/may/23/university-league-tables-2017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  <a:hlinkClick r:id="rId3"/>
              </a:rPr>
              <a:t>http://unistats.direct.gov.uk/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  <a:hlinkClick r:id="rId4"/>
              </a:rPr>
              <a:t>http://university.which.co.uk/courses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429" t="6442" r="11610" b="5704"/>
          <a:stretch/>
        </p:blipFill>
        <p:spPr>
          <a:xfrm>
            <a:off x="808221" y="51716"/>
            <a:ext cx="7580203" cy="68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13" t="9396" r="6295" b="22684"/>
          <a:stretch/>
        </p:blipFill>
        <p:spPr>
          <a:xfrm>
            <a:off x="0" y="620688"/>
            <a:ext cx="915753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2" r="10823" b="4680"/>
          <a:stretch/>
        </p:blipFill>
        <p:spPr bwMode="auto">
          <a:xfrm>
            <a:off x="323528" y="-7251"/>
            <a:ext cx="8568952" cy="682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7954" r="8523" b="6251"/>
          <a:stretch/>
        </p:blipFill>
        <p:spPr bwMode="auto">
          <a:xfrm>
            <a:off x="40201" y="0"/>
            <a:ext cx="90683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907</Words>
  <Application>Microsoft Office PowerPoint</Application>
  <PresentationFormat>On-screen Show (4:3)</PresentationFormat>
  <Paragraphs>140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The North Halifax Grammar School UCAS Application Evening </vt:lpstr>
      <vt:lpstr>Pre-application Research</vt:lpstr>
      <vt:lpstr>PSCHEE Programme</vt:lpstr>
      <vt:lpstr>Pre-application Research</vt:lpstr>
      <vt:lpstr>Useful internet websites</vt:lpstr>
      <vt:lpstr>PowerPoint Presentation</vt:lpstr>
      <vt:lpstr>PowerPoint Presentation</vt:lpstr>
      <vt:lpstr>PowerPoint Presentation</vt:lpstr>
      <vt:lpstr>PowerPoint Presentation</vt:lpstr>
      <vt:lpstr>The UCAS website</vt:lpstr>
      <vt:lpstr>UCAS tariff</vt:lpstr>
      <vt:lpstr>The UCAS process at NHGS</vt:lpstr>
      <vt:lpstr>The UCAS application</vt:lpstr>
      <vt:lpstr>PowerPoint Presentation</vt:lpstr>
      <vt:lpstr>Personal statement – start early</vt:lpstr>
      <vt:lpstr>Personal statement – start early</vt:lpstr>
      <vt:lpstr>Applications for Art and Design courses</vt:lpstr>
      <vt:lpstr>Applications for music, dance, drama or screen production courses at conservatoires</vt:lpstr>
      <vt:lpstr>Post UCAS application</vt:lpstr>
      <vt:lpstr>Post UCAS application</vt:lpstr>
      <vt:lpstr>Post application – August 2018</vt:lpstr>
      <vt:lpstr>Confirmation</vt:lpstr>
      <vt:lpstr>Deadlines</vt:lpstr>
      <vt:lpstr>School points of contact</vt:lpstr>
    </vt:vector>
  </TitlesOfParts>
  <Company>North Halifax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Halifax Grammar School UCAS Application Evening</dc:title>
  <dc:creator>S. Adams</dc:creator>
  <cp:lastModifiedBy>G. Quigley</cp:lastModifiedBy>
  <cp:revision>53</cp:revision>
  <cp:lastPrinted>2016-02-29T12:19:01Z</cp:lastPrinted>
  <dcterms:created xsi:type="dcterms:W3CDTF">2015-02-23T13:32:13Z</dcterms:created>
  <dcterms:modified xsi:type="dcterms:W3CDTF">2017-03-10T11:44:10Z</dcterms:modified>
</cp:coreProperties>
</file>